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74" r:id="rId5"/>
    <p:sldId id="313" r:id="rId6"/>
    <p:sldId id="314" r:id="rId7"/>
    <p:sldId id="315" r:id="rId8"/>
    <p:sldId id="275" r:id="rId9"/>
    <p:sldId id="277" r:id="rId10"/>
    <p:sldId id="276" r:id="rId11"/>
    <p:sldId id="278" r:id="rId12"/>
    <p:sldId id="280" r:id="rId13"/>
    <p:sldId id="312" r:id="rId14"/>
    <p:sldId id="281" r:id="rId15"/>
    <p:sldId id="310"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311" r:id="rId30"/>
    <p:sldId id="295" r:id="rId31"/>
    <p:sldId id="296" r:id="rId32"/>
    <p:sldId id="297" r:id="rId33"/>
    <p:sldId id="298" r:id="rId34"/>
    <p:sldId id="299" r:id="rId35"/>
    <p:sldId id="300" r:id="rId36"/>
    <p:sldId id="301" r:id="rId37"/>
    <p:sldId id="302" r:id="rId38"/>
    <p:sldId id="303" r:id="rId39"/>
    <p:sldId id="304" r:id="rId40"/>
    <p:sldId id="309" r:id="rId41"/>
    <p:sldId id="308" r:id="rId42"/>
    <p:sldId id="305" r:id="rId43"/>
    <p:sldId id="306" r:id="rId44"/>
    <p:sldId id="307" r:id="rId4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Racap" id="{E70D8CB2-0C9C-4A50-88BF-ACC7683681B0}">
          <p14:sldIdLst>
            <p14:sldId id="274"/>
            <p14:sldId id="313"/>
            <p14:sldId id="314"/>
            <p14:sldId id="315"/>
            <p14:sldId id="275"/>
          </p14:sldIdLst>
        </p14:section>
        <p14:section name="Presentations" id="{CA610D62-3053-44B3-8747-D4AB8E34DB69}">
          <p14:sldIdLst>
            <p14:sldId id="277"/>
          </p14:sldIdLst>
        </p14:section>
        <p14:section name="Learning Outcomes" id="{07871294-6CDB-413D-ACDF-32934B2783F3}">
          <p14:sldIdLst>
            <p14:sldId id="276"/>
          </p14:sldIdLst>
        </p14:section>
        <p14:section name="Part 1: Livestock Systmes" id="{58C76332-50E5-4258-ABEC-87483B36720E}">
          <p14:sldIdLst>
            <p14:sldId id="278"/>
            <p14:sldId id="280"/>
            <p14:sldId id="312"/>
            <p14:sldId id="281"/>
          </p14:sldIdLst>
        </p14:section>
        <p14:section name="BREAKOUT 1" id="{26182CFB-9944-48BE-BE09-905882DDB41E}">
          <p14:sldIdLst>
            <p14:sldId id="310"/>
          </p14:sldIdLst>
        </p14:section>
        <p14:section name="Part 2:Input: Overview,Agroecology,Livestock" id="{D2E8C044-32F9-4711-B549-5D8A63F55065}">
          <p14:sldIdLst>
            <p14:sldId id="282"/>
            <p14:sldId id="283"/>
            <p14:sldId id="284"/>
            <p14:sldId id="285"/>
            <p14:sldId id="286"/>
            <p14:sldId id="287"/>
            <p14:sldId id="288"/>
            <p14:sldId id="289"/>
            <p14:sldId id="290"/>
            <p14:sldId id="291"/>
            <p14:sldId id="292"/>
            <p14:sldId id="293"/>
            <p14:sldId id="294"/>
          </p14:sldIdLst>
        </p14:section>
        <p14:section name="BREAKOUT 2" id="{02D67F00-C115-4978-BCE0-FD10C7463E02}">
          <p14:sldIdLst>
            <p14:sldId id="311"/>
          </p14:sldIdLst>
        </p14:section>
        <p14:section name="Part 3: Input: Feeding, Production" id="{6011B7A7-91F9-4A5D-8720-4C5E0612E6D4}">
          <p14:sldIdLst>
            <p14:sldId id="295"/>
            <p14:sldId id="296"/>
            <p14:sldId id="297"/>
            <p14:sldId id="298"/>
            <p14:sldId id="299"/>
            <p14:sldId id="300"/>
            <p14:sldId id="301"/>
            <p14:sldId id="302"/>
            <p14:sldId id="303"/>
            <p14:sldId id="304"/>
          </p14:sldIdLst>
        </p14:section>
        <p14:section name="Quiz 2" id="{AE7B2DD7-AE87-4474-A8E3-86BA1E903908}">
          <p14:sldIdLst>
            <p14:sldId id="309"/>
          </p14:sldIdLst>
        </p14:section>
        <p14:section name="Assginemnt" id="{E5F87B57-7681-43E2-80AA-C2A5AB7B22A4}">
          <p14:sldIdLst>
            <p14:sldId id="308"/>
          </p14:sldIdLst>
        </p14:section>
        <p14:section name="Wrap Up Session" id="{6446EBB0-93EB-48DE-99CC-39EFC327CA49}">
          <p14:sldIdLst>
            <p14:sldId id="305"/>
            <p14:sldId id="306"/>
            <p14:sldId id="3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2" clrIdx="2">
    <p:extLst>
      <p:ext uri="{19B8F6BF-5375-455C-9EA6-DF929625EA0E}">
        <p15:presenceInfo xmlns:p15="http://schemas.microsoft.com/office/powerpoint/2012/main" userId="S::urn:spo:anon#e826b2b8fb2c7f97684d620103d4a8cc97577dc0b23401a2f3d2e2c6ec930e8f::" providerId="AD"/>
      </p:ext>
    </p:extLst>
  </p:cmAuthor>
  <p:cmAuthor id="2" name="Guest User" initials="GU [2]" lastIdx="1" clrIdx="3">
    <p:extLst>
      <p:ext uri="{19B8F6BF-5375-455C-9EA6-DF929625EA0E}">
        <p15:presenceInfo xmlns:p15="http://schemas.microsoft.com/office/powerpoint/2012/main" userId="S::urn:spo:anon#9c4305f367b2d307b9b3d2c968ee9524cfc9063f6f92af3ceb899a1caef0f1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6"/>
    <a:srgbClr val="163F6D"/>
    <a:srgbClr val="8F3F98"/>
    <a:srgbClr val="BB3A25"/>
    <a:srgbClr val="F78B33"/>
    <a:srgbClr val="F7D93D"/>
    <a:srgbClr val="98CA45"/>
    <a:srgbClr val="358540"/>
    <a:srgbClr val="00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showGuides="1">
      <p:cViewPr varScale="1">
        <p:scale>
          <a:sx n="122" d="100"/>
          <a:sy n="122" d="100"/>
        </p:scale>
        <p:origin x="90" y="216"/>
      </p:cViewPr>
      <p:guideLst>
        <p:guide orient="horz" pos="2160"/>
        <p:guide pos="3840"/>
      </p:guideLst>
    </p:cSldViewPr>
  </p:slideViewPr>
  <p:notesTextViewPr>
    <p:cViewPr>
      <p:scale>
        <a:sx n="1" d="1"/>
        <a:sy n="1" d="1"/>
      </p:scale>
      <p:origin x="0" y="0"/>
    </p:cViewPr>
  </p:notesTextViewPr>
  <p:notesViewPr>
    <p:cSldViewPr snapToGrid="0" showGuides="1">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Feed basket </a:t>
            </a:r>
            <a:r>
              <a:rPr lang="en-US" dirty="0" err="1" smtClean="0"/>
              <a:t>Mufindi</a:t>
            </a:r>
            <a:r>
              <a:rPr lang="en-US" dirty="0" smtClean="0"/>
              <a:t> (wet season)</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74-46C5-BBFF-FCE8FF1AC0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74-46C5-BBFF-FCE8FF1AC0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74-46C5-BBFF-FCE8FF1AC0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74-46C5-BBFF-FCE8FF1AC0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74-46C5-BBFF-FCE8FF1AC0E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74-46C5-BBFF-FCE8FF1AC0E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74-46C5-BBFF-FCE8FF1AC0E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Sheet1!$A$2:$A$8</c:f>
              <c:strCache>
                <c:ptCount val="7"/>
                <c:pt idx="0">
                  <c:v>Concentrates</c:v>
                </c:pt>
                <c:pt idx="1">
                  <c:v>Panicum maximum</c:v>
                </c:pt>
                <c:pt idx="2">
                  <c:v>Napier grass</c:v>
                </c:pt>
                <c:pt idx="3">
                  <c:v>Rhodes grass</c:v>
                </c:pt>
                <c:pt idx="4">
                  <c:v>Buffel grass</c:v>
                </c:pt>
                <c:pt idx="5">
                  <c:v>Naturally occuring pasture</c:v>
                </c:pt>
                <c:pt idx="6">
                  <c:v>Guatemala</c:v>
                </c:pt>
              </c:strCache>
            </c:strRef>
          </c:cat>
          <c:val>
            <c:numRef>
              <c:f>Sheet1!$B$2:$B$8</c:f>
              <c:numCache>
                <c:formatCode>General</c:formatCode>
                <c:ptCount val="7"/>
                <c:pt idx="0">
                  <c:v>5</c:v>
                </c:pt>
                <c:pt idx="1">
                  <c:v>4</c:v>
                </c:pt>
                <c:pt idx="2">
                  <c:v>15</c:v>
                </c:pt>
                <c:pt idx="3">
                  <c:v>35</c:v>
                </c:pt>
                <c:pt idx="4">
                  <c:v>10</c:v>
                </c:pt>
                <c:pt idx="5">
                  <c:v>26</c:v>
                </c:pt>
                <c:pt idx="6">
                  <c:v>5</c:v>
                </c:pt>
              </c:numCache>
            </c:numRef>
          </c:val>
          <c:extLst>
            <c:ext xmlns:c16="http://schemas.microsoft.com/office/drawing/2014/chart" uri="{C3380CC4-5D6E-409C-BE32-E72D297353CC}">
              <c16:uniqueId val="{00000000-089E-4A36-B5C3-DD8959D03A5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l"/>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Feed basket </a:t>
            </a:r>
            <a:r>
              <a:rPr lang="en-US" dirty="0" err="1" smtClean="0"/>
              <a:t>Mufindi</a:t>
            </a:r>
            <a:r>
              <a:rPr lang="en-US" dirty="0" smtClean="0"/>
              <a:t> (dry</a:t>
            </a:r>
            <a:r>
              <a:rPr lang="en-US" baseline="0" dirty="0" smtClean="0"/>
              <a:t> season)</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66-4046-B217-E6A608E92C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66-4046-B217-E6A608E92C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66-4046-B217-E6A608E92CC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66-4046-B217-E6A608E92CC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866-4046-B217-E6A608E92CC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866-4046-B217-E6A608E92CC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866-4046-B217-E6A608E92CC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Sheet1!$A$2:$A$8</c:f>
              <c:strCache>
                <c:ptCount val="7"/>
                <c:pt idx="0">
                  <c:v>Maize stover</c:v>
                </c:pt>
                <c:pt idx="1">
                  <c:v>Concentrates</c:v>
                </c:pt>
                <c:pt idx="2">
                  <c:v>Rhodes grass</c:v>
                </c:pt>
                <c:pt idx="3">
                  <c:v>Naturally ocurring pasture</c:v>
                </c:pt>
                <c:pt idx="4">
                  <c:v>Guatemala grass</c:v>
                </c:pt>
                <c:pt idx="5">
                  <c:v>Buffel grass</c:v>
                </c:pt>
                <c:pt idx="6">
                  <c:v>Napier</c:v>
                </c:pt>
              </c:strCache>
            </c:strRef>
          </c:cat>
          <c:val>
            <c:numRef>
              <c:f>Sheet1!$B$2:$B$8</c:f>
              <c:numCache>
                <c:formatCode>General</c:formatCode>
                <c:ptCount val="7"/>
                <c:pt idx="0">
                  <c:v>15</c:v>
                </c:pt>
                <c:pt idx="1">
                  <c:v>8</c:v>
                </c:pt>
                <c:pt idx="2">
                  <c:v>30</c:v>
                </c:pt>
                <c:pt idx="3">
                  <c:v>15</c:v>
                </c:pt>
                <c:pt idx="4">
                  <c:v>30</c:v>
                </c:pt>
                <c:pt idx="5">
                  <c:v>8</c:v>
                </c:pt>
                <c:pt idx="6">
                  <c:v>8</c:v>
                </c:pt>
              </c:numCache>
            </c:numRef>
          </c:val>
          <c:extLst>
            <c:ext xmlns:c16="http://schemas.microsoft.com/office/drawing/2014/chart" uri="{C3380CC4-5D6E-409C-BE32-E72D297353CC}">
              <c16:uniqueId val="{00000000-4549-41C9-AFDA-A4A7731DDF73}"/>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5-28T15:57:25.422" idx="2">
    <p:pos x="10" y="10"/>
    <p:text>This has changed considerably
Make sure to also mention the region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0772AFF-F9EE-4120-B668-6CEFFEC55766}" type="datetimeFigureOut">
              <a:rPr lang="en-US" smtClean="0"/>
              <a:t>6/24/2020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E65FF9A-C23C-4AA2-8A16-CB4D66B8D2DD}" type="slidenum">
              <a:rPr lang="en-US" smtClean="0"/>
              <a:t>‹#›</a:t>
            </a:fld>
            <a:endParaRPr lang="en-US"/>
          </a:p>
        </p:txBody>
      </p:sp>
    </p:spTree>
    <p:extLst>
      <p:ext uri="{BB962C8B-B14F-4D97-AF65-F5344CB8AC3E}">
        <p14:creationId xmlns:p14="http://schemas.microsoft.com/office/powerpoint/2010/main" val="2197709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E31F26A-3C99-4821-A276-FB301B05B987}" type="datetimeFigureOut">
              <a:rPr lang="en-US" smtClean="0"/>
              <a:t>6/24/2020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D19DECC-45A1-42DF-9CD9-16B5FB8FD8C5}" type="slidenum">
              <a:rPr lang="en-US" smtClean="0"/>
              <a:t>‹#›</a:t>
            </a:fld>
            <a:endParaRPr lang="en-US"/>
          </a:p>
        </p:txBody>
      </p:sp>
    </p:spTree>
    <p:extLst>
      <p:ext uri="{BB962C8B-B14F-4D97-AF65-F5344CB8AC3E}">
        <p14:creationId xmlns:p14="http://schemas.microsoft.com/office/powerpoint/2010/main" val="2474807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Show Agenda</a:t>
            </a:r>
            <a:r>
              <a:rPr lang="en-GB" baseline="0" dirty="0" smtClean="0"/>
              <a:t> again</a:t>
            </a:r>
            <a:endParaRPr lang="en-GB" dirty="0"/>
          </a:p>
        </p:txBody>
      </p:sp>
      <p:sp>
        <p:nvSpPr>
          <p:cNvPr id="4" name="Slide Number Placeholder 3"/>
          <p:cNvSpPr>
            <a:spLocks noGrp="1"/>
          </p:cNvSpPr>
          <p:nvPr>
            <p:ph type="sldNum" sz="quarter" idx="10"/>
          </p:nvPr>
        </p:nvSpPr>
        <p:spPr/>
        <p:txBody>
          <a:bodyPr/>
          <a:lstStyle/>
          <a:p>
            <a:fld id="{7DCAC3AA-F283-4918-B104-EDEDADE143F1}" type="slidenum">
              <a:rPr lang="en-GB" smtClean="0"/>
              <a:t>5</a:t>
            </a:fld>
            <a:endParaRPr lang="en-GB"/>
          </a:p>
        </p:txBody>
      </p:sp>
    </p:spTree>
    <p:extLst>
      <p:ext uri="{BB962C8B-B14F-4D97-AF65-F5344CB8AC3E}">
        <p14:creationId xmlns:p14="http://schemas.microsoft.com/office/powerpoint/2010/main" val="280307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CLEANED tool or the “Comprehensive Livestock Environmental Assessment for Improved Nutrition, a Secured Environment and Sustainable Development along Livestock and Fish Value Chains” tool is a rapid ex - ante environmental impact assessment tool.</a:t>
            </a:r>
          </a:p>
          <a:p>
            <a:r>
              <a:rPr lang="en-GB" dirty="0"/>
              <a:t>The CLEANED tool lets users explore multiple impacts of developing livestock value chains in explicit ways. It models the impact of intensifying livestock along multiple pathways;</a:t>
            </a:r>
          </a:p>
          <a:p>
            <a:r>
              <a:rPr lang="en-GB" dirty="0"/>
              <a:t>greenhouse gas emissions, biodiversity loss, soil health and economic impact.</a:t>
            </a:r>
          </a:p>
          <a:p>
            <a:r>
              <a:rPr lang="en-GB" dirty="0"/>
              <a:t>The CLEANED tool was developed to be used in ongoing innovation processes in value chains to support decisionmakers understanding of the environmental impacts of growth and develop more inclusive and sustainable livestock intensification plans that mitigate the negative impacts and enhance the positive ones.</a:t>
            </a:r>
          </a:p>
        </p:txBody>
      </p:sp>
      <p:sp>
        <p:nvSpPr>
          <p:cNvPr id="4" name="Slide Number Placeholder 3"/>
          <p:cNvSpPr>
            <a:spLocks noGrp="1"/>
          </p:cNvSpPr>
          <p:nvPr>
            <p:ph type="sldNum" sz="quarter" idx="10"/>
          </p:nvPr>
        </p:nvSpPr>
        <p:spPr/>
        <p:txBody>
          <a:bodyPr/>
          <a:lstStyle/>
          <a:p>
            <a:fld id="{7DCAC3AA-F283-4918-B104-EDEDADE143F1}" type="slidenum">
              <a:rPr lang="en-GB" smtClean="0"/>
              <a:t>8</a:t>
            </a:fld>
            <a:endParaRPr lang="en-GB"/>
          </a:p>
        </p:txBody>
      </p:sp>
    </p:spTree>
    <p:extLst>
      <p:ext uri="{BB962C8B-B14F-4D97-AF65-F5344CB8AC3E}">
        <p14:creationId xmlns:p14="http://schemas.microsoft.com/office/powerpoint/2010/main" val="8327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livestock diet,</a:t>
            </a:r>
            <a:r>
              <a:rPr lang="en-US" baseline="0" dirty="0" smtClean="0"/>
              <a:t> Crop residues, Natural grasses, improved grasses, concentrates </a:t>
            </a:r>
            <a:endParaRPr lang="en-US" dirty="0"/>
          </a:p>
        </p:txBody>
      </p:sp>
      <p:sp>
        <p:nvSpPr>
          <p:cNvPr id="4" name="Slide Number Placeholder 3"/>
          <p:cNvSpPr>
            <a:spLocks noGrp="1"/>
          </p:cNvSpPr>
          <p:nvPr>
            <p:ph type="sldNum" sz="quarter" idx="10"/>
          </p:nvPr>
        </p:nvSpPr>
        <p:spPr/>
        <p:txBody>
          <a:bodyPr/>
          <a:lstStyle/>
          <a:p>
            <a:fld id="{5D19DECC-45A1-42DF-9CD9-16B5FB8FD8C5}" type="slidenum">
              <a:rPr lang="en-US" smtClean="0"/>
              <a:t>10</a:t>
            </a:fld>
            <a:endParaRPr lang="en-US"/>
          </a:p>
        </p:txBody>
      </p:sp>
    </p:spTree>
    <p:extLst>
      <p:ext uri="{BB962C8B-B14F-4D97-AF65-F5344CB8AC3E}">
        <p14:creationId xmlns:p14="http://schemas.microsoft.com/office/powerpoint/2010/main" val="2748638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9DECC-45A1-42DF-9CD9-16B5FB8FD8C5}" type="slidenum">
              <a:rPr lang="en-US" smtClean="0"/>
              <a:t>11</a:t>
            </a:fld>
            <a:endParaRPr lang="en-US"/>
          </a:p>
        </p:txBody>
      </p:sp>
    </p:spTree>
    <p:extLst>
      <p:ext uri="{BB962C8B-B14F-4D97-AF65-F5344CB8AC3E}">
        <p14:creationId xmlns:p14="http://schemas.microsoft.com/office/powerpoint/2010/main" val="1600470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overview of the tool, the white cells are descriptors and are fixed, the green cells are for inputting data. This might be quantities, dates, types or a selection from a drop down list. </a:t>
            </a:r>
          </a:p>
        </p:txBody>
      </p:sp>
      <p:sp>
        <p:nvSpPr>
          <p:cNvPr id="4" name="Slide Number Placeholder 3"/>
          <p:cNvSpPr>
            <a:spLocks noGrp="1"/>
          </p:cNvSpPr>
          <p:nvPr>
            <p:ph type="sldNum" sz="quarter" idx="10"/>
          </p:nvPr>
        </p:nvSpPr>
        <p:spPr/>
        <p:txBody>
          <a:bodyPr/>
          <a:lstStyle/>
          <a:p>
            <a:fld id="{7DCAC3AA-F283-4918-B104-EDEDADE143F1}" type="slidenum">
              <a:rPr lang="en-GB" smtClean="0"/>
              <a:t>14</a:t>
            </a:fld>
            <a:endParaRPr lang="en-GB"/>
          </a:p>
        </p:txBody>
      </p:sp>
    </p:spTree>
    <p:extLst>
      <p:ext uri="{BB962C8B-B14F-4D97-AF65-F5344CB8AC3E}">
        <p14:creationId xmlns:p14="http://schemas.microsoft.com/office/powerpoint/2010/main" val="111303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Add economics</a:t>
            </a:r>
          </a:p>
          <a:p>
            <a:endParaRPr lang="en-US" dirty="0"/>
          </a:p>
        </p:txBody>
      </p:sp>
      <p:sp>
        <p:nvSpPr>
          <p:cNvPr id="4" name="Slide Number Placeholder 3"/>
          <p:cNvSpPr>
            <a:spLocks noGrp="1"/>
          </p:cNvSpPr>
          <p:nvPr>
            <p:ph type="sldNum" sz="quarter" idx="10"/>
          </p:nvPr>
        </p:nvSpPr>
        <p:spPr/>
        <p:txBody>
          <a:bodyPr/>
          <a:lstStyle/>
          <a:p>
            <a:fld id="{7DCAC3AA-F283-4918-B104-EDEDADE143F1}" type="slidenum">
              <a:rPr lang="en-GB" smtClean="0"/>
              <a:t>15</a:t>
            </a:fld>
            <a:endParaRPr lang="en-GB" dirty="0"/>
          </a:p>
        </p:txBody>
      </p:sp>
    </p:spTree>
    <p:extLst>
      <p:ext uri="{BB962C8B-B14F-4D97-AF65-F5344CB8AC3E}">
        <p14:creationId xmlns:p14="http://schemas.microsoft.com/office/powerpoint/2010/main" val="13175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CAC3AA-F283-4918-B104-EDEDADE143F1}" type="slidenum">
              <a:rPr lang="en-GB" smtClean="0"/>
              <a:t>27</a:t>
            </a:fld>
            <a:endParaRPr lang="en-GB" dirty="0"/>
          </a:p>
        </p:txBody>
      </p:sp>
    </p:spTree>
    <p:extLst>
      <p:ext uri="{BB962C8B-B14F-4D97-AF65-F5344CB8AC3E}">
        <p14:creationId xmlns:p14="http://schemas.microsoft.com/office/powerpoint/2010/main" val="355251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that first row dictates all other rows</a:t>
            </a:r>
          </a:p>
        </p:txBody>
      </p:sp>
      <p:sp>
        <p:nvSpPr>
          <p:cNvPr id="4" name="Slide Number Placeholder 3"/>
          <p:cNvSpPr>
            <a:spLocks noGrp="1"/>
          </p:cNvSpPr>
          <p:nvPr>
            <p:ph type="sldNum" sz="quarter" idx="10"/>
          </p:nvPr>
        </p:nvSpPr>
        <p:spPr/>
        <p:txBody>
          <a:bodyPr/>
          <a:lstStyle/>
          <a:p>
            <a:fld id="{7DCAC3AA-F283-4918-B104-EDEDADE143F1}" type="slidenum">
              <a:rPr lang="en-GB" smtClean="0"/>
              <a:t>29</a:t>
            </a:fld>
            <a:endParaRPr lang="en-GB"/>
          </a:p>
        </p:txBody>
      </p:sp>
    </p:spTree>
    <p:extLst>
      <p:ext uri="{BB962C8B-B14F-4D97-AF65-F5344CB8AC3E}">
        <p14:creationId xmlns:p14="http://schemas.microsoft.com/office/powerpoint/2010/main" val="763207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00" y="1686385"/>
            <a:ext cx="5654468" cy="2387600"/>
          </a:xfrm>
        </p:spPr>
        <p:txBody>
          <a:bodyPr anchor="t">
            <a:normAutofit/>
          </a:bodyPr>
          <a:lstStyle>
            <a:lvl1pPr algn="l">
              <a:defRPr sz="3600"/>
            </a:lvl1pPr>
          </a:lstStyle>
          <a:p>
            <a:r>
              <a:rPr lang="en-US" dirty="0" smtClean="0"/>
              <a:t>Presentation title (max 4 lines)</a:t>
            </a:r>
            <a:endParaRPr lang="en-US" dirty="0"/>
          </a:p>
        </p:txBody>
      </p:sp>
      <p:sp>
        <p:nvSpPr>
          <p:cNvPr id="3" name="Subtitle 2"/>
          <p:cNvSpPr>
            <a:spLocks noGrp="1"/>
          </p:cNvSpPr>
          <p:nvPr>
            <p:ph type="subTitle" idx="1" hasCustomPrompt="1"/>
          </p:nvPr>
        </p:nvSpPr>
        <p:spPr>
          <a:xfrm>
            <a:off x="6096000" y="4328429"/>
            <a:ext cx="5654468" cy="2380019"/>
          </a:xfrm>
        </p:spPr>
        <p:txBody>
          <a:bodyPr>
            <a:normAutofit/>
          </a:bodyPr>
          <a:lstStyle>
            <a:lvl1pPr marL="0" indent="0" algn="l">
              <a:buNone/>
              <a:defRPr sz="2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a:t>
            </a:r>
          </a:p>
        </p:txBody>
      </p:sp>
    </p:spTree>
    <p:extLst>
      <p:ext uri="{BB962C8B-B14F-4D97-AF65-F5344CB8AC3E}">
        <p14:creationId xmlns:p14="http://schemas.microsoft.com/office/powerpoint/2010/main" val="306249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a:xfrm>
            <a:off x="6096537" y="2744330"/>
            <a:ext cx="5654138" cy="1289286"/>
          </a:xfrm>
        </p:spPr>
        <p:txBody>
          <a:bodyPr>
            <a:noAutofit/>
          </a:bodyPr>
          <a:lstStyle>
            <a:lvl1pPr algn="ctr">
              <a:defRPr sz="7200" baseline="0">
                <a:solidFill>
                  <a:schemeClr val="bg1"/>
                </a:solidFill>
              </a:defRPr>
            </a:lvl1pPr>
          </a:lstStyle>
          <a:p>
            <a:r>
              <a:rPr lang="en-US" dirty="0" smtClean="0"/>
              <a:t>Text here</a:t>
            </a:r>
            <a:endParaRPr lang="en-US" dirty="0"/>
          </a:p>
        </p:txBody>
      </p:sp>
      <p:sp>
        <p:nvSpPr>
          <p:cNvPr id="12" name="Text Placeholder 11"/>
          <p:cNvSpPr>
            <a:spLocks noGrp="1"/>
          </p:cNvSpPr>
          <p:nvPr>
            <p:ph type="body" sz="quarter" idx="10"/>
          </p:nvPr>
        </p:nvSpPr>
        <p:spPr>
          <a:xfrm>
            <a:off x="6096000" y="4358073"/>
            <a:ext cx="5654675" cy="1854200"/>
          </a:xfrm>
        </p:spPr>
        <p:txBody>
          <a:bodyPr>
            <a:normAutofit/>
          </a:bodyPr>
          <a:lstStyle>
            <a:lvl1pPr marL="0" indent="0" algn="ctr">
              <a:buNone/>
              <a:defRPr sz="2200">
                <a:solidFill>
                  <a:schemeClr val="bg1"/>
                </a:solidFill>
              </a:defRPr>
            </a:lvl1pPr>
            <a:lvl2pPr marL="457200" indent="0" algn="ctr">
              <a:buNone/>
              <a:defRPr sz="2000">
                <a:solidFill>
                  <a:srgbClr val="FFCD33"/>
                </a:solidFill>
              </a:defRPr>
            </a:lvl2pPr>
            <a:lvl3pPr marL="914400" indent="0" algn="ctr">
              <a:buNone/>
              <a:defRPr sz="2000">
                <a:solidFill>
                  <a:srgbClr val="FFCD33"/>
                </a:solidFill>
              </a:defRPr>
            </a:lvl3pPr>
            <a:lvl4pPr marL="1371600" indent="0" algn="ctr">
              <a:buNone/>
              <a:defRPr sz="2000">
                <a:solidFill>
                  <a:srgbClr val="FFCD33"/>
                </a:solidFill>
              </a:defRPr>
            </a:lvl4pPr>
            <a:lvl5pPr marL="1828800" indent="0" algn="ctr">
              <a:buNone/>
              <a:defRPr sz="2000">
                <a:solidFill>
                  <a:srgbClr val="FFCD33"/>
                </a:solidFill>
              </a:defRPr>
            </a:lvl5pPr>
          </a:lstStyle>
          <a:p>
            <a:pPr lvl="0"/>
            <a:r>
              <a:rPr lang="en-US" smtClean="0"/>
              <a:t>Edit Master text styles</a:t>
            </a:r>
          </a:p>
        </p:txBody>
      </p:sp>
    </p:spTree>
    <p:extLst>
      <p:ext uri="{BB962C8B-B14F-4D97-AF65-F5344CB8AC3E}">
        <p14:creationId xmlns:p14="http://schemas.microsoft.com/office/powerpoint/2010/main" val="35758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5"/>
            <a:ext cx="10515600" cy="1053477"/>
          </a:xfrm>
        </p:spPr>
        <p:txBody>
          <a:bodyPr/>
          <a:lstStyle/>
          <a:p>
            <a:r>
              <a:rPr lang="en-US" dirty="0" smtClean="0"/>
              <a:t>Title here (2 lines max)</a:t>
            </a:r>
            <a:endParaRPr lang="en-US" dirty="0"/>
          </a:p>
        </p:txBody>
      </p:sp>
      <p:sp>
        <p:nvSpPr>
          <p:cNvPr id="3" name="Content Placeholder 2"/>
          <p:cNvSpPr>
            <a:spLocks noGrp="1"/>
          </p:cNvSpPr>
          <p:nvPr>
            <p:ph idx="1"/>
          </p:nvPr>
        </p:nvSpPr>
        <p:spPr>
          <a:xfrm>
            <a:off x="838200" y="1620526"/>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13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6"/>
            <a:ext cx="10515600" cy="1087660"/>
          </a:xfrm>
        </p:spPr>
        <p:txBody>
          <a:bodyPr/>
          <a:lstStyle/>
          <a:p>
            <a:r>
              <a:rPr lang="en-US" dirty="0" smtClean="0"/>
              <a:t>Title here (2 lines max)</a:t>
            </a:r>
            <a:endParaRPr lang="en-US" dirty="0"/>
          </a:p>
        </p:txBody>
      </p:sp>
    </p:spTree>
    <p:extLst>
      <p:ext uri="{BB962C8B-B14F-4D97-AF65-F5344CB8AC3E}">
        <p14:creationId xmlns:p14="http://schemas.microsoft.com/office/powerpoint/2010/main" val="118312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age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2185923"/>
            <a:ext cx="10515600" cy="1087660"/>
          </a:xfrm>
        </p:spPr>
        <p:txBody>
          <a:bodyPr>
            <a:normAutofit/>
          </a:bodyPr>
          <a:lstStyle>
            <a:lvl1pPr algn="ctr">
              <a:defRPr sz="6000" baseline="0">
                <a:solidFill>
                  <a:schemeClr val="bg1"/>
                </a:solidFill>
              </a:defRPr>
            </a:lvl1pPr>
          </a:lstStyle>
          <a:p>
            <a:r>
              <a:rPr lang="en-US" dirty="0" smtClean="0"/>
              <a:t>Page Break Title</a:t>
            </a:r>
            <a:endParaRPr lang="en-US" dirty="0"/>
          </a:p>
        </p:txBody>
      </p:sp>
    </p:spTree>
    <p:extLst>
      <p:ext uri="{BB962C8B-B14F-4D97-AF65-F5344CB8AC3E}">
        <p14:creationId xmlns:p14="http://schemas.microsoft.com/office/powerpoint/2010/main" val="176129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140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1"/>
          <p:cNvSpPr txBox="1"/>
          <p:nvPr userDrawn="1"/>
        </p:nvSpPr>
        <p:spPr>
          <a:xfrm>
            <a:off x="1476936" y="2030506"/>
            <a:ext cx="9238129" cy="1015663"/>
          </a:xfrm>
          <a:prstGeom prst="rect">
            <a:avLst/>
          </a:prstGeom>
          <a:noFill/>
        </p:spPr>
        <p:txBody>
          <a:bodyPr wrap="square" rtlCol="0">
            <a:spAutoFit/>
          </a:bodyPr>
          <a:lstStyle/>
          <a:p>
            <a:pPr algn="ctr"/>
            <a:r>
              <a:rPr lang="en-US" sz="6000" dirty="0" smtClean="0">
                <a:solidFill>
                  <a:schemeClr val="bg1"/>
                </a:solidFill>
              </a:rPr>
              <a:t>Page Break Title</a:t>
            </a:r>
          </a:p>
        </p:txBody>
      </p:sp>
    </p:spTree>
    <p:extLst>
      <p:ext uri="{BB962C8B-B14F-4D97-AF65-F5344CB8AC3E}">
        <p14:creationId xmlns:p14="http://schemas.microsoft.com/office/powerpoint/2010/main" val="331730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ground photo&amp;tex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r>
              <a:rPr lang="en-US" smtClean="0"/>
              <a:t>Click icon to add picture</a:t>
            </a:r>
            <a:endParaRPr lang="en-US"/>
          </a:p>
        </p:txBody>
      </p:sp>
      <p:sp>
        <p:nvSpPr>
          <p:cNvPr id="2" name="Title 1"/>
          <p:cNvSpPr>
            <a:spLocks noGrp="1"/>
          </p:cNvSpPr>
          <p:nvPr>
            <p:ph type="title"/>
          </p:nvPr>
        </p:nvSpPr>
        <p:spPr>
          <a:xfrm>
            <a:off x="0" y="687938"/>
            <a:ext cx="5289846" cy="1600200"/>
          </a:xfrm>
          <a:solidFill>
            <a:srgbClr val="FFFFFF">
              <a:alpha val="60000"/>
            </a:srgbClr>
          </a:solidFill>
        </p:spPr>
        <p:txBody>
          <a:bodyPr anchor="b"/>
          <a:lstStyle>
            <a:lvl1pPr marL="365760">
              <a:defRPr sz="320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1" y="2356500"/>
            <a:ext cx="5289846" cy="3941750"/>
          </a:xfrm>
          <a:solidFill>
            <a:srgbClr val="FFFFFF">
              <a:alpha val="60000"/>
            </a:srgbClr>
          </a:solidFill>
        </p:spPr>
        <p:txBody>
          <a:bodyPr/>
          <a:lstStyle>
            <a:lvl1pPr marL="640080" indent="-28575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341867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47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1_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2243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147481"/>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3813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2" r:id="rId4"/>
    <p:sldLayoutId id="2147483655" r:id="rId5"/>
    <p:sldLayoutId id="2147483661" r:id="rId6"/>
    <p:sldLayoutId id="2147483656" r:id="rId7"/>
    <p:sldLayoutId id="2147483657" r:id="rId8"/>
    <p:sldLayoutId id="2147483660" r:id="rId9"/>
    <p:sldLayoutId id="2147483659" r:id="rId10"/>
  </p:sldLayoutIdLst>
  <p:txStyles>
    <p:titleStyle>
      <a:lvl1pPr algn="l" defTabSz="914400" rtl="0" eaLnBrk="1" latinLnBrk="0" hangingPunct="1">
        <a:lnSpc>
          <a:spcPct val="90000"/>
        </a:lnSpc>
        <a:spcBef>
          <a:spcPct val="0"/>
        </a:spcBef>
        <a:buNone/>
        <a:defRPr sz="3600" b="1" kern="1200">
          <a:solidFill>
            <a:srgbClr val="003366"/>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B383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B383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B3838"/>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leaned@cgiar.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chart" Target="../charts/chart1.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earth.google.com/earth/rpc/cc/drive?state=%7b%22ids%22:%5b%221cLqae0atsqiwlWkqj9FL25s09nqAwtlI%22%5d,%22action%22:%22open%22,%22userId%22:%22108792402099743746675%22%7d&amp;usp=shar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google.com/presentation/d/1NOpqPgTGYN0MdNtZD_aZ101VEYRNqq4UIIRtqA13reQ/edit?usp=sha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6.sv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6.sv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hyperlink" Target="https://forms.office.com/Pages/ResponsePage.aspx?id=AA76ahT6t0CKLiKn-MNX1aE1vfzSBf5GkjzzKvqgj8ZUMDJNTk0xQU9JRDlDRTJNM1lGREMxWDVSWS4u"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form.jotform.com/20169166122905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leanedtraining.netlify.app/hands-on-with-the-input-section.html" TargetMode="External"/><Relationship Id="rId2" Type="http://schemas.openxmlformats.org/officeDocument/2006/relationships/hyperlink" Target="https://cleanedtraining.netlify.ap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orm.jotform.com/201691661229052" TargetMode="External"/><Relationship Id="rId2" Type="http://schemas.openxmlformats.org/officeDocument/2006/relationships/hyperlink" Target="https://forms.office.com/Pages/ResponsePage.aspx?id=AA76ahT6t0CKLiKn-MNX1aE1vfzSBf5GkjzzKvqgj8ZUMDJNTk0xQU9JRDlDRTJNM1lGREMxWDVSWS4u" TargetMode="External"/><Relationship Id="rId1" Type="http://schemas.openxmlformats.org/officeDocument/2006/relationships/slideLayout" Target="../slideLayouts/slideLayout2.xml"/><Relationship Id="rId4" Type="http://schemas.openxmlformats.org/officeDocument/2006/relationships/hyperlink" Target="mailto:Cleaned@cgiar.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GB" dirty="0" smtClean="0">
                <a:latin typeface="Calibri Light" panose="020F0302020204030204" pitchFamily="34" charset="0"/>
                <a:cs typeface="Arial" panose="020B0604020202020204" pitchFamily="34" charset="0"/>
              </a:rPr>
              <a:t>CLEANED – Virtual Training </a:t>
            </a:r>
            <a:br>
              <a:rPr lang="en-GB" dirty="0" smtClean="0">
                <a:latin typeface="Calibri Light" panose="020F0302020204030204" pitchFamily="34" charset="0"/>
                <a:cs typeface="Arial" panose="020B0604020202020204" pitchFamily="34" charset="0"/>
              </a:rPr>
            </a:br>
            <a:r>
              <a:rPr lang="en-GB" dirty="0" smtClean="0">
                <a:latin typeface="Calibri Light" panose="020F0302020204030204" pitchFamily="34" charset="0"/>
                <a:cs typeface="Arial" panose="020B0604020202020204" pitchFamily="34" charset="0"/>
              </a:rPr>
              <a:t/>
            </a:r>
            <a:br>
              <a:rPr lang="en-GB" dirty="0" smtClean="0">
                <a:latin typeface="Calibri Light" panose="020F0302020204030204" pitchFamily="34" charset="0"/>
                <a:cs typeface="Arial" panose="020B0604020202020204" pitchFamily="34" charset="0"/>
              </a:rPr>
            </a:br>
            <a:r>
              <a:rPr lang="en-GB" dirty="0" smtClean="0">
                <a:latin typeface="Calibri Light" panose="020F0302020204030204" pitchFamily="34" charset="0"/>
                <a:cs typeface="Arial" panose="020B0604020202020204" pitchFamily="34" charset="0"/>
              </a:rPr>
              <a:t>22</a:t>
            </a:r>
            <a:r>
              <a:rPr lang="en-GB" baseline="30000" dirty="0" smtClean="0">
                <a:latin typeface="Calibri Light" panose="020F0302020204030204" pitchFamily="34" charset="0"/>
                <a:cs typeface="Arial" panose="020B0604020202020204" pitchFamily="34" charset="0"/>
              </a:rPr>
              <a:t>nd</a:t>
            </a:r>
            <a:r>
              <a:rPr lang="en-GB" dirty="0" smtClean="0">
                <a:latin typeface="Calibri Light" panose="020F0302020204030204" pitchFamily="34" charset="0"/>
                <a:cs typeface="Arial" panose="020B0604020202020204" pitchFamily="34" charset="0"/>
              </a:rPr>
              <a:t> /06/2020 – 03</a:t>
            </a:r>
            <a:r>
              <a:rPr lang="en-GB" baseline="30000" dirty="0" smtClean="0">
                <a:latin typeface="Calibri Light" panose="020F0302020204030204" pitchFamily="34" charset="0"/>
                <a:cs typeface="Arial" panose="020B0604020202020204" pitchFamily="34" charset="0"/>
              </a:rPr>
              <a:t>rd</a:t>
            </a:r>
            <a:r>
              <a:rPr lang="en-GB" dirty="0" smtClean="0">
                <a:latin typeface="Calibri Light" panose="020F0302020204030204" pitchFamily="34" charset="0"/>
                <a:cs typeface="Arial" panose="020B0604020202020204" pitchFamily="34" charset="0"/>
              </a:rPr>
              <a:t> /07/2020</a:t>
            </a:r>
            <a:endParaRPr lang="en-GB" dirty="0">
              <a:latin typeface="Calibri Light" panose="020F0302020204030204" pitchFamily="34" charset="0"/>
              <a:cs typeface="Arial" panose="020B0604020202020204" pitchFamily="34" charset="0"/>
            </a:endParaRPr>
          </a:p>
        </p:txBody>
      </p:sp>
      <p:sp>
        <p:nvSpPr>
          <p:cNvPr id="3" name="Subtitle 2"/>
          <p:cNvSpPr>
            <a:spLocks noGrp="1"/>
          </p:cNvSpPr>
          <p:nvPr>
            <p:ph type="subTitle" idx="1"/>
          </p:nvPr>
        </p:nvSpPr>
        <p:spPr/>
        <p:txBody>
          <a:bodyPr>
            <a:normAutofit lnSpcReduction="10000"/>
          </a:bodyPr>
          <a:lstStyle/>
          <a:p>
            <a:r>
              <a:rPr lang="en-US" b="1" dirty="0" smtClean="0"/>
              <a:t>Jessica Mukiri, An Notenbaert, Emmanuel Mwema, Birthe Paul, Rein Van der Hoek</a:t>
            </a:r>
          </a:p>
          <a:p>
            <a:endParaRPr lang="en-US" b="1" dirty="0" smtClean="0"/>
          </a:p>
          <a:p>
            <a:r>
              <a:rPr lang="en-US" dirty="0" smtClean="0">
                <a:hlinkClick r:id="rId2"/>
              </a:rPr>
              <a:t>Cleaned@cgiar.org</a:t>
            </a:r>
            <a:endParaRPr lang="en-US" dirty="0"/>
          </a:p>
          <a:p>
            <a:endParaRPr lang="en-US" dirty="0" smtClean="0"/>
          </a:p>
          <a:p>
            <a:r>
              <a:rPr lang="en-US" dirty="0" smtClean="0"/>
              <a:t>CLEANED virtual training: 24/06/2020</a:t>
            </a:r>
            <a:endParaRPr lang="en-US" dirty="0"/>
          </a:p>
        </p:txBody>
      </p:sp>
    </p:spTree>
    <p:extLst>
      <p:ext uri="{BB962C8B-B14F-4D97-AF65-F5344CB8AC3E}">
        <p14:creationId xmlns:p14="http://schemas.microsoft.com/office/powerpoint/2010/main" val="4067907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43" y="365126"/>
            <a:ext cx="10515600" cy="1087660"/>
          </a:xfrm>
        </p:spPr>
        <p:txBody>
          <a:bodyPr>
            <a:normAutofit/>
          </a:bodyPr>
          <a:lstStyle/>
          <a:p>
            <a:r>
              <a:rPr lang="en-US" dirty="0" smtClean="0"/>
              <a:t>Smallholder dairy farm Tanzania</a:t>
            </a:r>
            <a:br>
              <a:rPr lang="en-US" dirty="0" smtClean="0"/>
            </a:b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3131" y="714238"/>
            <a:ext cx="2194560" cy="164776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4732" y="1277923"/>
            <a:ext cx="2194560" cy="16459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11529" y="152399"/>
            <a:ext cx="2194560" cy="164592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943464864"/>
              </p:ext>
            </p:extLst>
          </p:nvPr>
        </p:nvGraphicFramePr>
        <p:xfrm>
          <a:off x="-1" y="1277923"/>
          <a:ext cx="6822568" cy="1508140"/>
        </p:xfrm>
        <a:graphic>
          <a:graphicData uri="http://schemas.openxmlformats.org/drawingml/2006/table">
            <a:tbl>
              <a:tblPr firstCol="1" bandRow="1">
                <a:tableStyleId>{3B4B98B0-60AC-42C2-AFA5-B58CD77FA1E5}</a:tableStyleId>
              </a:tblPr>
              <a:tblGrid>
                <a:gridCol w="1430013">
                  <a:extLst>
                    <a:ext uri="{9D8B030D-6E8A-4147-A177-3AD203B41FA5}">
                      <a16:colId xmlns:a16="http://schemas.microsoft.com/office/drawing/2014/main" val="1285358586"/>
                    </a:ext>
                  </a:extLst>
                </a:gridCol>
                <a:gridCol w="3191917">
                  <a:extLst>
                    <a:ext uri="{9D8B030D-6E8A-4147-A177-3AD203B41FA5}">
                      <a16:colId xmlns:a16="http://schemas.microsoft.com/office/drawing/2014/main" val="2763293385"/>
                    </a:ext>
                  </a:extLst>
                </a:gridCol>
                <a:gridCol w="2200638">
                  <a:extLst>
                    <a:ext uri="{9D8B030D-6E8A-4147-A177-3AD203B41FA5}">
                      <a16:colId xmlns:a16="http://schemas.microsoft.com/office/drawing/2014/main" val="3700890353"/>
                    </a:ext>
                  </a:extLst>
                </a:gridCol>
              </a:tblGrid>
              <a:tr h="336688">
                <a:tc>
                  <a:txBody>
                    <a:bodyPr/>
                    <a:lstStyle/>
                    <a:p>
                      <a:pPr marL="0" marR="0">
                        <a:lnSpc>
                          <a:spcPct val="107000"/>
                        </a:lnSpc>
                        <a:spcBef>
                          <a:spcPts val="0"/>
                        </a:spcBef>
                        <a:spcAft>
                          <a:spcPts val="0"/>
                        </a:spcAft>
                      </a:pPr>
                      <a:r>
                        <a:rPr lang="sw-KE" sz="1800" dirty="0" smtClean="0">
                          <a:effectLst/>
                        </a:rPr>
                        <a:t>Maize 2017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sw-KE" sz="1800" dirty="0">
                          <a:effectLst/>
                        </a:rPr>
                        <a:t>Maiz</a:t>
                      </a:r>
                      <a:r>
                        <a:rPr lang="sw-KE" sz="1800" baseline="0" dirty="0">
                          <a:effectLst/>
                        </a:rPr>
                        <a:t>e harvest </a:t>
                      </a:r>
                      <a:r>
                        <a:rPr lang="sw-KE" sz="1800" dirty="0">
                          <a:effectLst/>
                        </a:rPr>
                        <a:t>(</a:t>
                      </a:r>
                      <a:r>
                        <a:rPr lang="sw-KE" sz="1800" dirty="0" smtClean="0">
                          <a:effectLst/>
                        </a:rPr>
                        <a:t>kg/farm)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sw-KE" sz="1800" dirty="0">
                          <a:effectLst/>
                        </a:rPr>
                        <a:t>740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80534576"/>
                  </a:ext>
                </a:extLst>
              </a:tr>
              <a:tr h="585726">
                <a:tc>
                  <a:txBody>
                    <a:bodyPr/>
                    <a:lstStyle/>
                    <a:p>
                      <a:pPr marL="0" marR="0">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Cows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5 crossbreeds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r" defTabSz="914400" rtl="0" eaLnBrk="1" fontAlgn="auto" latinLnBrk="0" hangingPunct="1">
                        <a:lnSpc>
                          <a:spcPct val="107000"/>
                        </a:lnSpc>
                        <a:spcBef>
                          <a:spcPts val="0"/>
                        </a:spcBef>
                        <a:spcAft>
                          <a:spcPts val="0"/>
                        </a:spcAft>
                        <a:buClrTx/>
                        <a:buSzTx/>
                        <a:buFontTx/>
                        <a:buNone/>
                        <a:tabLst/>
                        <a:defRPr/>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2 cows,3 heifers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6559566"/>
                  </a:ext>
                </a:extLst>
              </a:tr>
              <a:tr h="585726">
                <a:tc>
                  <a:txBody>
                    <a:bodyPr/>
                    <a:lstStyle/>
                    <a:p>
                      <a:pPr marL="0" marR="0">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Milk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Amount of milk in 2017 (liter or 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1,540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216689"/>
                  </a:ext>
                </a:extLst>
              </a:tr>
            </a:tbl>
          </a:graphicData>
        </a:graphic>
      </p:graphicFrame>
      <p:graphicFrame>
        <p:nvGraphicFramePr>
          <p:cNvPr id="5" name="Chart 4"/>
          <p:cNvGraphicFramePr/>
          <p:nvPr>
            <p:extLst/>
          </p:nvPr>
        </p:nvGraphicFramePr>
        <p:xfrm>
          <a:off x="-16768" y="2883814"/>
          <a:ext cx="5486400" cy="3657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p:cNvGraphicFramePr/>
          <p:nvPr>
            <p:extLst>
              <p:ext uri="{D42A27DB-BD31-4B8C-83A1-F6EECF244321}">
                <p14:modId xmlns:p14="http://schemas.microsoft.com/office/powerpoint/2010/main" val="1484870984"/>
              </p:ext>
            </p:extLst>
          </p:nvPr>
        </p:nvGraphicFramePr>
        <p:xfrm>
          <a:off x="5525612" y="2884697"/>
          <a:ext cx="5486400" cy="36576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5912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study farm</a:t>
            </a:r>
          </a:p>
        </p:txBody>
      </p:sp>
      <p:sp>
        <p:nvSpPr>
          <p:cNvPr id="3" name="Content Placeholder 2"/>
          <p:cNvSpPr>
            <a:spLocks noGrp="1"/>
          </p:cNvSpPr>
          <p:nvPr>
            <p:ph idx="1"/>
          </p:nvPr>
        </p:nvSpPr>
        <p:spPr/>
        <p:txBody>
          <a:bodyPr/>
          <a:lstStyle/>
          <a:p>
            <a:pPr marL="0" indent="0">
              <a:buNone/>
            </a:pPr>
            <a:endParaRPr lang="en-US" dirty="0"/>
          </a:p>
          <a:p>
            <a:r>
              <a:rPr lang="en-US" dirty="0" smtClean="0"/>
              <a:t>Link </a:t>
            </a:r>
          </a:p>
          <a:p>
            <a:pPr marL="0" indent="0">
              <a:buNone/>
            </a:pPr>
            <a:r>
              <a:rPr lang="en-US" dirty="0" smtClean="0">
                <a:hlinkClick r:id="rId3"/>
              </a:rPr>
              <a:t>https</a:t>
            </a:r>
            <a:r>
              <a:rPr lang="en-US" dirty="0">
                <a:hlinkClick r:id="rId3"/>
              </a:rPr>
              <a:t>://earth.google.com/earth/rpc/cc/drive?state=%</a:t>
            </a:r>
            <a:r>
              <a:rPr lang="en-US" dirty="0" smtClean="0">
                <a:hlinkClick r:id="rId3"/>
              </a:rPr>
              <a:t>7B%22ids%22%3A%5B%221cLqae0atsqiwlWkqj9FL25s09nqAwtlI%22%5D%2C%22action%22%3A%22open%22%2C%22userId%22%3A%22108792402099743746675%22%7D&amp;usp=sharing</a:t>
            </a:r>
            <a:endParaRPr lang="en-US" dirty="0" smtClean="0"/>
          </a:p>
          <a:p>
            <a:endParaRPr lang="en-US" dirty="0"/>
          </a:p>
        </p:txBody>
      </p:sp>
    </p:spTree>
    <p:extLst>
      <p:ext uri="{BB962C8B-B14F-4D97-AF65-F5344CB8AC3E}">
        <p14:creationId xmlns:p14="http://schemas.microsoft.com/office/powerpoint/2010/main" val="3740385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 session 1</a:t>
            </a:r>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docs.google.com/presentation/d/1NOpqPgTGYN0MdNtZD_aZ101VEYRNqq4UIIRtqA13reQ/edit?usp=sharing</a:t>
            </a:r>
            <a:endParaRPr lang="en-US" dirty="0" smtClean="0"/>
          </a:p>
          <a:p>
            <a:endParaRPr lang="en-US" dirty="0"/>
          </a:p>
        </p:txBody>
      </p:sp>
    </p:spTree>
    <p:extLst>
      <p:ext uri="{BB962C8B-B14F-4D97-AF65-F5344CB8AC3E}">
        <p14:creationId xmlns:p14="http://schemas.microsoft.com/office/powerpoint/2010/main" val="6577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Hands on with the tool</a:t>
            </a:r>
            <a:br>
              <a:rPr lang="en-US" dirty="0"/>
            </a:br>
            <a:endParaRPr lang="en-US" dirty="0"/>
          </a:p>
        </p:txBody>
      </p:sp>
    </p:spTree>
    <p:extLst>
      <p:ext uri="{BB962C8B-B14F-4D97-AF65-F5344CB8AC3E}">
        <p14:creationId xmlns:p14="http://schemas.microsoft.com/office/powerpoint/2010/main" val="2636660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9"/>
          <p:cNvSpPr txBox="1"/>
          <p:nvPr/>
        </p:nvSpPr>
        <p:spPr>
          <a:xfrm>
            <a:off x="6686110" y="1462594"/>
            <a:ext cx="1737783"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Descriptors</a:t>
            </a:r>
          </a:p>
        </p:txBody>
      </p:sp>
      <p:sp>
        <p:nvSpPr>
          <p:cNvPr id="11" name="TextBox 10"/>
          <p:cNvSpPr txBox="1"/>
          <p:nvPr/>
        </p:nvSpPr>
        <p:spPr>
          <a:xfrm>
            <a:off x="9830092" y="4363866"/>
            <a:ext cx="928043"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Input</a:t>
            </a:r>
          </a:p>
        </p:txBody>
      </p:sp>
      <p:grpSp>
        <p:nvGrpSpPr>
          <p:cNvPr id="15" name="Group 14"/>
          <p:cNvGrpSpPr/>
          <p:nvPr/>
        </p:nvGrpSpPr>
        <p:grpSpPr>
          <a:xfrm>
            <a:off x="6410036" y="2741383"/>
            <a:ext cx="2203704" cy="398982"/>
            <a:chOff x="6354618" y="1956291"/>
            <a:chExt cx="2203704" cy="398982"/>
          </a:xfrm>
          <a:effectLst>
            <a:outerShdw blurRad="50800" dist="38100" dir="2700000" algn="tl" rotWithShape="0">
              <a:prstClr val="black">
                <a:alpha val="40000"/>
              </a:prstClr>
            </a:outerShdw>
          </a:effectLst>
        </p:grpSpPr>
        <p:cxnSp>
          <p:nvCxnSpPr>
            <p:cNvPr id="18" name="Straight Arrow Connector 17"/>
            <p:cNvCxnSpPr/>
            <p:nvPr/>
          </p:nvCxnSpPr>
          <p:spPr>
            <a:xfrm>
              <a:off x="6385154" y="1956291"/>
              <a:ext cx="0" cy="398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31186" y="1956291"/>
              <a:ext cx="0" cy="398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54618" y="1956291"/>
              <a:ext cx="2203704" cy="0"/>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p:nvPr/>
        </p:nvCxnSpPr>
        <p:spPr>
          <a:xfrm>
            <a:off x="8746566" y="1775766"/>
            <a:ext cx="0" cy="361863"/>
          </a:xfrm>
          <a:prstGeom prst="straightConnector1">
            <a:avLst/>
          </a:prstGeom>
          <a:ln w="31750" cmpd="sng">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miter lim="800000"/>
            <a:headEnd type="none" w="lg" len="lg"/>
            <a:tailEnd type="triangle" w="lg" len="lg"/>
          </a:ln>
          <a:effectLst>
            <a:outerShdw blurRad="50800" dist="38100" dir="18900000" algn="b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8A3796D9-B8E7-4D0A-A7E5-7004A6247D8D}"/>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AB28D16D-4C28-4FFA-86F3-01A81AD8A9A2}"/>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a:t>
            </a:r>
            <a:r>
              <a:rPr lang="en-GB" sz="4800" b="1" dirty="0">
                <a:latin typeface="Calibri Light" panose="020F0302020204030204" pitchFamily="34" charset="0"/>
                <a:cs typeface="Arial" panose="020B0604020202020204" pitchFamily="34" charset="0"/>
              </a:rPr>
              <a:t>data input</a:t>
            </a:r>
            <a:endParaRPr lang="en-GB" b="1" dirty="0">
              <a:latin typeface="Calibri Light" panose="020F030202020403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68026DBF-1C04-48C5-B44F-6E23920C3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071" y="1898804"/>
            <a:ext cx="585215" cy="457200"/>
          </a:xfrm>
          <a:prstGeom prst="rect">
            <a:avLst/>
          </a:prstGeom>
        </p:spPr>
      </p:pic>
      <p:sp>
        <p:nvSpPr>
          <p:cNvPr id="21" name="TextBox 20">
            <a:extLst>
              <a:ext uri="{FF2B5EF4-FFF2-40B4-BE49-F238E27FC236}">
                <a16:creationId xmlns:a16="http://schemas.microsoft.com/office/drawing/2014/main" id="{75410388-AC3E-4D7D-96E8-4246ABFFFF86}"/>
              </a:ext>
            </a:extLst>
          </p:cNvPr>
          <p:cNvSpPr txBox="1"/>
          <p:nvPr/>
        </p:nvSpPr>
        <p:spPr>
          <a:xfrm>
            <a:off x="498017" y="2921121"/>
            <a:ext cx="3571563"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expert opinion or observation</a:t>
            </a:r>
          </a:p>
        </p:txBody>
      </p:sp>
      <p:sp>
        <p:nvSpPr>
          <p:cNvPr id="26" name="TextBox 25">
            <a:extLst>
              <a:ext uri="{FF2B5EF4-FFF2-40B4-BE49-F238E27FC236}">
                <a16:creationId xmlns:a16="http://schemas.microsoft.com/office/drawing/2014/main" id="{E7181841-B812-43C0-AEF2-420B6FC4C201}"/>
              </a:ext>
            </a:extLst>
          </p:cNvPr>
          <p:cNvSpPr txBox="1"/>
          <p:nvPr/>
        </p:nvSpPr>
        <p:spPr>
          <a:xfrm>
            <a:off x="533257" y="1320991"/>
            <a:ext cx="1737783"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conversation</a:t>
            </a:r>
          </a:p>
        </p:txBody>
      </p:sp>
      <p:grpSp>
        <p:nvGrpSpPr>
          <p:cNvPr id="27" name="Group 26">
            <a:extLst>
              <a:ext uri="{FF2B5EF4-FFF2-40B4-BE49-F238E27FC236}">
                <a16:creationId xmlns:a16="http://schemas.microsoft.com/office/drawing/2014/main" id="{449861DE-9068-4F15-B0DD-26ED2BA84384}"/>
              </a:ext>
            </a:extLst>
          </p:cNvPr>
          <p:cNvGrpSpPr/>
          <p:nvPr/>
        </p:nvGrpSpPr>
        <p:grpSpPr>
          <a:xfrm>
            <a:off x="551972" y="3529838"/>
            <a:ext cx="3315872" cy="883988"/>
            <a:chOff x="600587" y="2983404"/>
            <a:chExt cx="3315872" cy="883988"/>
          </a:xfrm>
        </p:grpSpPr>
        <p:sp>
          <p:nvSpPr>
            <p:cNvPr id="34" name="Rectangle 33">
              <a:extLst>
                <a:ext uri="{FF2B5EF4-FFF2-40B4-BE49-F238E27FC236}">
                  <a16:creationId xmlns:a16="http://schemas.microsoft.com/office/drawing/2014/main" id="{7024237B-CCFA-4077-959E-AED3E8616207}"/>
                </a:ext>
              </a:extLst>
            </p:cNvPr>
            <p:cNvSpPr/>
            <p:nvPr/>
          </p:nvSpPr>
          <p:spPr>
            <a:xfrm>
              <a:off x="600587" y="2983404"/>
              <a:ext cx="3315872" cy="88398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5" name="Picture 34">
              <a:extLst>
                <a:ext uri="{FF2B5EF4-FFF2-40B4-BE49-F238E27FC236}">
                  <a16:creationId xmlns:a16="http://schemas.microsoft.com/office/drawing/2014/main" id="{A8BF5C86-8FD6-4D41-A160-EA65295B54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185" y="3110872"/>
              <a:ext cx="709197" cy="640080"/>
            </a:xfrm>
            <a:prstGeom prst="rect">
              <a:avLst/>
            </a:prstGeom>
          </p:spPr>
        </p:pic>
        <p:pic>
          <p:nvPicPr>
            <p:cNvPr id="36" name="Picture 35">
              <a:extLst>
                <a:ext uri="{FF2B5EF4-FFF2-40B4-BE49-F238E27FC236}">
                  <a16:creationId xmlns:a16="http://schemas.microsoft.com/office/drawing/2014/main" id="{E3E9BF8B-62DA-4697-BF34-76593A85DC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8408" y="3146042"/>
              <a:ext cx="740425" cy="640080"/>
            </a:xfrm>
            <a:prstGeom prst="rect">
              <a:avLst/>
            </a:prstGeom>
          </p:spPr>
        </p:pic>
      </p:grpSp>
      <p:sp>
        <p:nvSpPr>
          <p:cNvPr id="37" name="Rectangle 36">
            <a:extLst>
              <a:ext uri="{FF2B5EF4-FFF2-40B4-BE49-F238E27FC236}">
                <a16:creationId xmlns:a16="http://schemas.microsoft.com/office/drawing/2014/main" id="{5A6F1732-A5F2-405C-B740-49F529259D87}"/>
              </a:ext>
            </a:extLst>
          </p:cNvPr>
          <p:cNvSpPr/>
          <p:nvPr/>
        </p:nvSpPr>
        <p:spPr>
          <a:xfrm>
            <a:off x="566922" y="1765397"/>
            <a:ext cx="3315872" cy="88398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p:nvGrpSpPr>
        <p:grpSpPr>
          <a:xfrm>
            <a:off x="543830" y="4724591"/>
            <a:ext cx="3315872" cy="1346867"/>
            <a:chOff x="525358" y="4780009"/>
            <a:chExt cx="3315872" cy="1346867"/>
          </a:xfrm>
        </p:grpSpPr>
        <p:sp>
          <p:nvSpPr>
            <p:cNvPr id="32" name="Rectangle 31">
              <a:extLst>
                <a:ext uri="{FF2B5EF4-FFF2-40B4-BE49-F238E27FC236}">
                  <a16:creationId xmlns:a16="http://schemas.microsoft.com/office/drawing/2014/main" id="{5A6F1732-A5F2-405C-B740-49F529259D87}"/>
                </a:ext>
              </a:extLst>
            </p:cNvPr>
            <p:cNvSpPr/>
            <p:nvPr/>
          </p:nvSpPr>
          <p:spPr>
            <a:xfrm>
              <a:off x="525358" y="5242888"/>
              <a:ext cx="3315872" cy="88398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E7181841-B812-43C0-AEF2-420B6FC4C201}"/>
                </a:ext>
              </a:extLst>
            </p:cNvPr>
            <p:cNvSpPr txBox="1"/>
            <p:nvPr/>
          </p:nvSpPr>
          <p:spPr>
            <a:xfrm>
              <a:off x="593293" y="4780009"/>
              <a:ext cx="2925762" cy="410827"/>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a:t>
              </a:r>
              <a:r>
                <a:rPr lang="en-GB" sz="2000" dirty="0" smtClean="0">
                  <a:latin typeface="Arial" panose="020B0604020202020204" pitchFamily="34" charset="0"/>
                  <a:cs typeface="Arial" panose="020B0604020202020204" pitchFamily="34" charset="0"/>
                </a:rPr>
                <a:t>tatistics or surveys  </a:t>
              </a:r>
              <a:endParaRPr lang="en-GB" sz="20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680" y="5357091"/>
              <a:ext cx="731094" cy="640080"/>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4727" y="5368636"/>
              <a:ext cx="640080" cy="640080"/>
            </a:xfrm>
            <a:prstGeom prst="rect">
              <a:avLst/>
            </a:prstGeom>
          </p:spPr>
        </p:pic>
      </p:grpSp>
      <p:pic>
        <p:nvPicPr>
          <p:cNvPr id="5" name="Picture 4"/>
          <p:cNvPicPr>
            <a:picLocks noChangeAspect="1"/>
          </p:cNvPicPr>
          <p:nvPr/>
        </p:nvPicPr>
        <p:blipFill>
          <a:blip r:embed="rId8"/>
          <a:stretch>
            <a:fillRect/>
          </a:stretch>
        </p:blipFill>
        <p:spPr>
          <a:xfrm>
            <a:off x="5140615" y="3231283"/>
            <a:ext cx="5753100" cy="857250"/>
          </a:xfrm>
          <a:prstGeom prst="rect">
            <a:avLst/>
          </a:prstGeom>
        </p:spPr>
      </p:pic>
      <p:pic>
        <p:nvPicPr>
          <p:cNvPr id="16" name="Picture 15"/>
          <p:cNvPicPr>
            <a:picLocks noChangeAspect="1"/>
          </p:cNvPicPr>
          <p:nvPr/>
        </p:nvPicPr>
        <p:blipFill>
          <a:blip r:embed="rId9"/>
          <a:stretch>
            <a:fillRect/>
          </a:stretch>
        </p:blipFill>
        <p:spPr>
          <a:xfrm>
            <a:off x="8011680" y="2205759"/>
            <a:ext cx="2800350" cy="266700"/>
          </a:xfrm>
          <a:prstGeom prst="rect">
            <a:avLst/>
          </a:prstGeom>
        </p:spPr>
      </p:pic>
      <p:cxnSp>
        <p:nvCxnSpPr>
          <p:cNvPr id="38" name="Straight Arrow Connector 37"/>
          <p:cNvCxnSpPr/>
          <p:nvPr/>
        </p:nvCxnSpPr>
        <p:spPr>
          <a:xfrm>
            <a:off x="10219766" y="4809911"/>
            <a:ext cx="0" cy="361863"/>
          </a:xfrm>
          <a:prstGeom prst="straightConnector1">
            <a:avLst/>
          </a:prstGeom>
          <a:ln w="571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rotWithShape="1">
          <a:blip r:embed="rId10"/>
          <a:srcRect r="432" b="3352"/>
          <a:stretch/>
        </p:blipFill>
        <p:spPr>
          <a:xfrm>
            <a:off x="6916616" y="5181692"/>
            <a:ext cx="4468268" cy="1030828"/>
          </a:xfrm>
          <a:prstGeom prst="rect">
            <a:avLst/>
          </a:prstGeom>
        </p:spPr>
      </p:pic>
    </p:spTree>
    <p:extLst>
      <p:ext uri="{BB962C8B-B14F-4D97-AF65-F5344CB8AC3E}">
        <p14:creationId xmlns:p14="http://schemas.microsoft.com/office/powerpoint/2010/main" val="378661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0893" y="493908"/>
            <a:ext cx="4675031"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a:t>
            </a:r>
            <a:r>
              <a:rPr lang="en-GB" sz="4800" b="1" dirty="0">
                <a:latin typeface="Calibri Light" panose="020F0302020204030204" pitchFamily="34" charset="0"/>
                <a:cs typeface="Arial" panose="020B0604020202020204" pitchFamily="34" charset="0"/>
              </a:rPr>
              <a:t>overview</a:t>
            </a:r>
            <a:endParaRPr lang="en-GB" b="1" dirty="0">
              <a:latin typeface="Calibri Light" panose="020F0302020204030204" pitchFamily="34" charset="0"/>
              <a:cs typeface="Arial" panose="020B0604020202020204" pitchFamily="34" charset="0"/>
            </a:endParaRPr>
          </a:p>
        </p:txBody>
      </p:sp>
      <p:sp>
        <p:nvSpPr>
          <p:cNvPr id="11" name="TextBox 10"/>
          <p:cNvSpPr txBox="1"/>
          <p:nvPr/>
        </p:nvSpPr>
        <p:spPr>
          <a:xfrm>
            <a:off x="488781" y="3142795"/>
            <a:ext cx="3571563" cy="400110"/>
          </a:xfrm>
          <a:prstGeom prst="rect">
            <a:avLst/>
          </a:prstGeom>
          <a:noFill/>
        </p:spPr>
        <p:txBody>
          <a:bodyPr wrap="square" rtlCol="0">
            <a:spAutoFit/>
          </a:bodyPr>
          <a:lstStyle/>
          <a:p>
            <a:r>
              <a:rPr lang="en-GB" sz="2000" dirty="0" smtClean="0">
                <a:latin typeface="Arial" panose="020B0604020202020204" pitchFamily="34" charset="0"/>
                <a:cs typeface="Arial" panose="020B0604020202020204" pitchFamily="34" charset="0"/>
              </a:rPr>
              <a:t>Dropdown options</a:t>
            </a:r>
            <a:endParaRPr lang="en-GB" sz="2000" dirty="0">
              <a:latin typeface="Arial" panose="020B0604020202020204" pitchFamily="34" charset="0"/>
              <a:cs typeface="Arial" panose="020B0604020202020204" pitchFamily="34" charset="0"/>
            </a:endParaRPr>
          </a:p>
        </p:txBody>
      </p:sp>
      <p:sp>
        <p:nvSpPr>
          <p:cNvPr id="12" name="TextBox 11"/>
          <p:cNvSpPr txBox="1"/>
          <p:nvPr/>
        </p:nvSpPr>
        <p:spPr>
          <a:xfrm>
            <a:off x="459366" y="1422591"/>
            <a:ext cx="2533216" cy="400110"/>
          </a:xfrm>
          <a:prstGeom prst="rect">
            <a:avLst/>
          </a:prstGeom>
          <a:noFill/>
        </p:spPr>
        <p:txBody>
          <a:bodyPr wrap="square" rtlCol="0">
            <a:spAutoFit/>
          </a:bodyPr>
          <a:lstStyle/>
          <a:p>
            <a:r>
              <a:rPr lang="en-GB" sz="2000" dirty="0" smtClean="0">
                <a:latin typeface="Arial" panose="020B0604020202020204" pitchFamily="34" charset="0"/>
                <a:cs typeface="Arial" panose="020B0604020202020204" pitchFamily="34" charset="0"/>
              </a:rPr>
              <a:t>Numerical data</a:t>
            </a:r>
            <a:endParaRPr lang="en-GB"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7783387" y="530397"/>
            <a:ext cx="714286" cy="761905"/>
          </a:xfrm>
          <a:prstGeom prst="rect">
            <a:avLst/>
          </a:prstGeom>
        </p:spPr>
      </p:pic>
      <p:pic>
        <p:nvPicPr>
          <p:cNvPr id="20" name="Picture 19"/>
          <p:cNvPicPr>
            <a:picLocks noChangeAspect="1"/>
          </p:cNvPicPr>
          <p:nvPr/>
        </p:nvPicPr>
        <p:blipFill>
          <a:blip r:embed="rId3"/>
          <a:stretch>
            <a:fillRect/>
          </a:stretch>
        </p:blipFill>
        <p:spPr>
          <a:xfrm>
            <a:off x="7837175" y="1757058"/>
            <a:ext cx="714286" cy="761905"/>
          </a:xfrm>
          <a:prstGeom prst="rect">
            <a:avLst/>
          </a:prstGeom>
        </p:spPr>
      </p:pic>
      <p:pic>
        <p:nvPicPr>
          <p:cNvPr id="22" name="Picture 21"/>
          <p:cNvPicPr>
            <a:picLocks noChangeAspect="1"/>
          </p:cNvPicPr>
          <p:nvPr/>
        </p:nvPicPr>
        <p:blipFill>
          <a:blip r:embed="rId3"/>
          <a:stretch>
            <a:fillRect/>
          </a:stretch>
        </p:blipFill>
        <p:spPr>
          <a:xfrm>
            <a:off x="7855105" y="2970582"/>
            <a:ext cx="714286" cy="761905"/>
          </a:xfrm>
          <a:prstGeom prst="rect">
            <a:avLst/>
          </a:prstGeom>
        </p:spPr>
      </p:pic>
      <p:pic>
        <p:nvPicPr>
          <p:cNvPr id="24" name="Picture 23"/>
          <p:cNvPicPr>
            <a:picLocks noChangeAspect="1"/>
          </p:cNvPicPr>
          <p:nvPr/>
        </p:nvPicPr>
        <p:blipFill>
          <a:blip r:embed="rId3"/>
          <a:stretch>
            <a:fillRect/>
          </a:stretch>
        </p:blipFill>
        <p:spPr>
          <a:xfrm>
            <a:off x="7944751" y="4148247"/>
            <a:ext cx="714286" cy="761905"/>
          </a:xfrm>
          <a:prstGeom prst="rect">
            <a:avLst/>
          </a:prstGeom>
        </p:spPr>
      </p:pic>
      <p:sp>
        <p:nvSpPr>
          <p:cNvPr id="29" name="TextBox 28">
            <a:extLst>
              <a:ext uri="{FF2B5EF4-FFF2-40B4-BE49-F238E27FC236}">
                <a16:creationId xmlns:a16="http://schemas.microsoft.com/office/drawing/2014/main" id="{C5A3B93C-3DDA-4E7E-9799-7823F900CC30}"/>
              </a:ext>
            </a:extLst>
          </p:cNvPr>
          <p:cNvSpPr txBox="1"/>
          <p:nvPr/>
        </p:nvSpPr>
        <p:spPr>
          <a:xfrm>
            <a:off x="8931678" y="4353904"/>
            <a:ext cx="2904125" cy="400110"/>
          </a:xfrm>
          <a:prstGeom prst="rect">
            <a:avLst/>
          </a:prstGeom>
          <a:solidFill>
            <a:schemeClr val="accent1">
              <a:lumMod val="50000"/>
            </a:schemeClr>
          </a:solidFill>
          <a:ln w="57150">
            <a:solidFill>
              <a:schemeClr val="bg1">
                <a:lumMod val="75000"/>
              </a:schemeClr>
            </a:solidFill>
          </a:ln>
        </p:spPr>
        <p:txBody>
          <a:bodyPr wrap="square" rtlCol="0">
            <a:spAutoFit/>
          </a:bodyPr>
          <a:lstStyle>
            <a:defPPr>
              <a:defRPr lang="en-US"/>
            </a:defPPr>
            <a:lvl1pPr>
              <a:defRPr sz="2000">
                <a:solidFill>
                  <a:schemeClr val="bg1">
                    <a:lumMod val="95000"/>
                  </a:schemeClr>
                </a:solidFill>
                <a:latin typeface="Arial" panose="020B0604020202020204" pitchFamily="34" charset="0"/>
                <a:cs typeface="Arial" panose="020B0604020202020204" pitchFamily="34" charset="0"/>
              </a:defRPr>
            </a:lvl1pPr>
          </a:lstStyle>
          <a:p>
            <a:r>
              <a:rPr lang="en-GB" dirty="0"/>
              <a:t>INPUTS section </a:t>
            </a:r>
            <a:r>
              <a:rPr lang="en-GB" b="1" dirty="0"/>
              <a:t>four</a:t>
            </a:r>
            <a:endParaRPr lang="en-GB" dirty="0"/>
          </a:p>
        </p:txBody>
      </p:sp>
      <p:sp>
        <p:nvSpPr>
          <p:cNvPr id="30" name="TextBox 29">
            <a:extLst>
              <a:ext uri="{FF2B5EF4-FFF2-40B4-BE49-F238E27FC236}">
                <a16:creationId xmlns:a16="http://schemas.microsoft.com/office/drawing/2014/main" id="{7F293289-A784-4399-83BC-3390E9BDBFB0}"/>
              </a:ext>
            </a:extLst>
          </p:cNvPr>
          <p:cNvSpPr txBox="1"/>
          <p:nvPr/>
        </p:nvSpPr>
        <p:spPr>
          <a:xfrm>
            <a:off x="8895820" y="3139243"/>
            <a:ext cx="2905608" cy="400110"/>
          </a:xfrm>
          <a:prstGeom prst="rect">
            <a:avLst/>
          </a:prstGeom>
          <a:solidFill>
            <a:schemeClr val="accent1">
              <a:lumMod val="50000"/>
            </a:schemeClr>
          </a:solidFill>
          <a:ln w="57150">
            <a:solidFill>
              <a:schemeClr val="bg1">
                <a:lumMod val="75000"/>
              </a:schemeClr>
            </a:solidFill>
          </a:ln>
        </p:spPr>
        <p:txBody>
          <a:bodyPr wrap="square" rtlCol="0">
            <a:spAutoFit/>
          </a:bodyPr>
          <a:lstStyle>
            <a:defPPr>
              <a:defRPr lang="en-US"/>
            </a:defPPr>
            <a:lvl1pPr>
              <a:defRPr sz="2000">
                <a:solidFill>
                  <a:schemeClr val="bg1">
                    <a:lumMod val="95000"/>
                  </a:schemeClr>
                </a:solidFill>
                <a:latin typeface="Arial" panose="020B0604020202020204" pitchFamily="34" charset="0"/>
                <a:cs typeface="Arial" panose="020B0604020202020204" pitchFamily="34" charset="0"/>
              </a:defRPr>
            </a:lvl1pPr>
          </a:lstStyle>
          <a:p>
            <a:r>
              <a:rPr lang="en-GB" dirty="0"/>
              <a:t>INPUTS section </a:t>
            </a:r>
            <a:r>
              <a:rPr lang="en-GB" b="1" dirty="0"/>
              <a:t>three</a:t>
            </a:r>
          </a:p>
        </p:txBody>
      </p:sp>
      <p:sp>
        <p:nvSpPr>
          <p:cNvPr id="31" name="TextBox 30">
            <a:extLst>
              <a:ext uri="{FF2B5EF4-FFF2-40B4-BE49-F238E27FC236}">
                <a16:creationId xmlns:a16="http://schemas.microsoft.com/office/drawing/2014/main" id="{01271AE9-2614-497B-8D6F-4064079EFA6C}"/>
              </a:ext>
            </a:extLst>
          </p:cNvPr>
          <p:cNvSpPr txBox="1"/>
          <p:nvPr/>
        </p:nvSpPr>
        <p:spPr>
          <a:xfrm>
            <a:off x="8842031" y="1937956"/>
            <a:ext cx="2905608" cy="400110"/>
          </a:xfrm>
          <a:prstGeom prst="rect">
            <a:avLst/>
          </a:prstGeom>
          <a:solidFill>
            <a:schemeClr val="accent1">
              <a:lumMod val="50000"/>
            </a:schemeClr>
          </a:solidFill>
          <a:ln w="57150">
            <a:solidFill>
              <a:schemeClr val="bg1">
                <a:lumMod val="75000"/>
              </a:schemeClr>
            </a:solidFill>
          </a:ln>
        </p:spPr>
        <p:txBody>
          <a:bodyPr wrap="square" rtlCol="0">
            <a:spAutoFit/>
          </a:bodyPr>
          <a:lstStyle>
            <a:defPPr>
              <a:defRPr lang="en-US"/>
            </a:defPPr>
            <a:lvl1pPr>
              <a:defRPr sz="2000">
                <a:solidFill>
                  <a:schemeClr val="bg1">
                    <a:lumMod val="95000"/>
                  </a:schemeClr>
                </a:solidFill>
                <a:latin typeface="Arial" panose="020B0604020202020204" pitchFamily="34" charset="0"/>
                <a:cs typeface="Arial" panose="020B0604020202020204" pitchFamily="34" charset="0"/>
              </a:defRPr>
            </a:lvl1pPr>
          </a:lstStyle>
          <a:p>
            <a:r>
              <a:rPr lang="en-GB" dirty="0"/>
              <a:t>INPUTS section </a:t>
            </a:r>
            <a:r>
              <a:rPr lang="en-GB" b="1" dirty="0"/>
              <a:t>two</a:t>
            </a:r>
            <a:endParaRPr lang="en-GB" dirty="0"/>
          </a:p>
        </p:txBody>
      </p:sp>
      <p:sp>
        <p:nvSpPr>
          <p:cNvPr id="32" name="TextBox 31">
            <a:extLst>
              <a:ext uri="{FF2B5EF4-FFF2-40B4-BE49-F238E27FC236}">
                <a16:creationId xmlns:a16="http://schemas.microsoft.com/office/drawing/2014/main" id="{1FABD3EB-06C9-4176-AD02-BAAABA7FF485}"/>
              </a:ext>
            </a:extLst>
          </p:cNvPr>
          <p:cNvSpPr txBox="1"/>
          <p:nvPr/>
        </p:nvSpPr>
        <p:spPr>
          <a:xfrm>
            <a:off x="8824101" y="800941"/>
            <a:ext cx="2905609" cy="400110"/>
          </a:xfrm>
          <a:prstGeom prst="rect">
            <a:avLst/>
          </a:prstGeom>
          <a:solidFill>
            <a:schemeClr val="accent1">
              <a:lumMod val="50000"/>
            </a:schemeClr>
          </a:solidFill>
          <a:ln w="57150">
            <a:solidFill>
              <a:schemeClr val="bg1">
                <a:lumMod val="75000"/>
              </a:schemeClr>
            </a:solidFill>
          </a:ln>
        </p:spPr>
        <p:txBody>
          <a:bodyPr wrap="square" rtlCol="0">
            <a:spAutoFit/>
          </a:bodyPr>
          <a:lstStyle/>
          <a:p>
            <a:r>
              <a:rPr lang="en-GB" sz="2000" dirty="0">
                <a:solidFill>
                  <a:schemeClr val="bg1">
                    <a:lumMod val="95000"/>
                  </a:schemeClr>
                </a:solidFill>
                <a:latin typeface="Arial" panose="020B0604020202020204" pitchFamily="34" charset="0"/>
                <a:cs typeface="Arial" panose="020B0604020202020204" pitchFamily="34" charset="0"/>
              </a:rPr>
              <a:t>INPUTS section </a:t>
            </a:r>
            <a:r>
              <a:rPr lang="en-GB" sz="2000" b="1" dirty="0">
                <a:solidFill>
                  <a:schemeClr val="bg1">
                    <a:lumMod val="95000"/>
                  </a:schemeClr>
                </a:solidFill>
                <a:latin typeface="Arial" panose="020B0604020202020204" pitchFamily="34" charset="0"/>
                <a:cs typeface="Arial" panose="020B0604020202020204" pitchFamily="34" charset="0"/>
              </a:rPr>
              <a:t>one</a:t>
            </a:r>
          </a:p>
        </p:txBody>
      </p:sp>
      <p:sp>
        <p:nvSpPr>
          <p:cNvPr id="35" name="Rectangle 34">
            <a:extLst>
              <a:ext uri="{FF2B5EF4-FFF2-40B4-BE49-F238E27FC236}">
                <a16:creationId xmlns:a16="http://schemas.microsoft.com/office/drawing/2014/main" id="{B73DEEF5-F0BE-42B5-AA96-0972FD0F8433}"/>
              </a:ext>
            </a:extLst>
          </p:cNvPr>
          <p:cNvSpPr/>
          <p:nvPr/>
        </p:nvSpPr>
        <p:spPr>
          <a:xfrm>
            <a:off x="579681" y="3806930"/>
            <a:ext cx="3315872" cy="88398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1B8EDED2-3CCF-40CA-85E9-E5F2CBB9BC98}"/>
              </a:ext>
            </a:extLst>
          </p:cNvPr>
          <p:cNvSpPr/>
          <p:nvPr/>
        </p:nvSpPr>
        <p:spPr>
          <a:xfrm>
            <a:off x="511503" y="1931652"/>
            <a:ext cx="3315872" cy="88398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0C17058B-360C-41F8-AC25-251150892B71}"/>
              </a:ext>
            </a:extLst>
          </p:cNvPr>
          <p:cNvSpPr/>
          <p:nvPr/>
        </p:nvSpPr>
        <p:spPr>
          <a:xfrm>
            <a:off x="5555877" y="122519"/>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B045BBEC-ADC9-48B6-8844-BCD28B93EF7F}"/>
              </a:ext>
            </a:extLst>
          </p:cNvPr>
          <p:cNvGrpSpPr/>
          <p:nvPr/>
        </p:nvGrpSpPr>
        <p:grpSpPr>
          <a:xfrm>
            <a:off x="5678547" y="569580"/>
            <a:ext cx="2082522" cy="915282"/>
            <a:chOff x="597121" y="2256610"/>
            <a:chExt cx="2082522" cy="915282"/>
          </a:xfrm>
        </p:grpSpPr>
        <p:sp>
          <p:nvSpPr>
            <p:cNvPr id="26" name="Shape 929">
              <a:extLst>
                <a:ext uri="{FF2B5EF4-FFF2-40B4-BE49-F238E27FC236}">
                  <a16:creationId xmlns:a16="http://schemas.microsoft.com/office/drawing/2014/main" id="{8C78815F-26A6-40C6-95FB-68AE56377B27}"/>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27" name="Shape 930">
              <a:extLst>
                <a:ext uri="{FF2B5EF4-FFF2-40B4-BE49-F238E27FC236}">
                  <a16:creationId xmlns:a16="http://schemas.microsoft.com/office/drawing/2014/main" id="{68CC71FD-BFCB-4A76-AD6D-96C8C0E46B84}"/>
                </a:ext>
              </a:extLst>
            </p:cNvPr>
            <p:cNvGrpSpPr/>
            <p:nvPr/>
          </p:nvGrpSpPr>
          <p:grpSpPr>
            <a:xfrm>
              <a:off x="597121" y="2256610"/>
              <a:ext cx="2082522" cy="915282"/>
              <a:chOff x="0" y="0"/>
              <a:chExt cx="1404640" cy="632474"/>
            </a:xfrm>
          </p:grpSpPr>
          <p:sp>
            <p:nvSpPr>
              <p:cNvPr id="36" name="Shape 931">
                <a:extLst>
                  <a:ext uri="{FF2B5EF4-FFF2-40B4-BE49-F238E27FC236}">
                    <a16:creationId xmlns:a16="http://schemas.microsoft.com/office/drawing/2014/main" id="{7F4D0C78-F7C8-4099-A904-15895EED996F}"/>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effectLst/>
                    <a:latin typeface="Roboto" panose="02000000000000000000" pitchFamily="2" charset="0"/>
                    <a:ea typeface="Roboto" panose="02000000000000000000" pitchFamily="2" charset="0"/>
                    <a:cs typeface="Roboto" panose="02000000000000000000" pitchFamily="2" charset="0"/>
                  </a:rPr>
                  <a:t>  Agroecology </a:t>
                </a:r>
                <a:endParaRPr lang="en-GB" sz="2800" dirty="0">
                  <a:effectLst/>
                  <a:latin typeface="Times New Roman" panose="02020603050405020304" pitchFamily="18" charset="0"/>
                  <a:ea typeface="Times New Roman" panose="02020603050405020304" pitchFamily="18" charset="0"/>
                </a:endParaRPr>
              </a:p>
            </p:txBody>
          </p:sp>
          <p:sp>
            <p:nvSpPr>
              <p:cNvPr id="38" name="Shape 933">
                <a:extLst>
                  <a:ext uri="{FF2B5EF4-FFF2-40B4-BE49-F238E27FC236}">
                    <a16:creationId xmlns:a16="http://schemas.microsoft.com/office/drawing/2014/main" id="{99049F4F-061F-424B-884A-CFECAAB343FD}"/>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effectLst/>
                    <a:latin typeface="Roboto" panose="02000000000000000000" pitchFamily="2" charset="0"/>
                    <a:ea typeface="Roboto" panose="02000000000000000000" pitchFamily="2" charset="0"/>
                    <a:cs typeface="Roboto" panose="02000000000000000000" pitchFamily="2" charset="0"/>
                  </a:rPr>
                  <a:t>Land, Soil &amp; Climate</a:t>
                </a:r>
                <a:endParaRPr lang="en-GB" sz="1000" dirty="0">
                  <a:effectLst/>
                  <a:latin typeface="Times New Roman" panose="02020603050405020304" pitchFamily="18" charset="0"/>
                  <a:ea typeface="Times New Roman" panose="02020603050405020304" pitchFamily="18" charset="0"/>
                </a:endParaRPr>
              </a:p>
              <a:p>
                <a:pPr>
                  <a:spcAft>
                    <a:spcPts val="0"/>
                  </a:spcAft>
                </a:pPr>
                <a:r>
                  <a:rPr lang="en-US" sz="1000" dirty="0">
                    <a:solidFill>
                      <a:srgbClr val="9E9E9E"/>
                    </a:solidFill>
                    <a:effectLst/>
                    <a:latin typeface="Roboto" panose="02000000000000000000" pitchFamily="2" charset="0"/>
                    <a:ea typeface="Roboto" panose="02000000000000000000" pitchFamily="2" charset="0"/>
                    <a:cs typeface="Roboto" panose="02000000000000000000" pitchFamily="2" charset="0"/>
                  </a:rPr>
                  <a:t>seasons</a:t>
                </a:r>
                <a:endParaRPr lang="en-GB" sz="1000" dirty="0">
                  <a:effectLst/>
                  <a:latin typeface="Times New Roman" panose="02020603050405020304" pitchFamily="18" charset="0"/>
                  <a:ea typeface="Times New Roman" panose="02020603050405020304" pitchFamily="18" charset="0"/>
                </a:endParaRPr>
              </a:p>
            </p:txBody>
          </p:sp>
          <p:cxnSp>
            <p:nvCxnSpPr>
              <p:cNvPr id="40" name="Shape 934">
                <a:extLst>
                  <a:ext uri="{FF2B5EF4-FFF2-40B4-BE49-F238E27FC236}">
                    <a16:creationId xmlns:a16="http://schemas.microsoft.com/office/drawing/2014/main" id="{3A330A6D-3737-48E0-AB67-712A0F54108D}"/>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pic>
          <p:nvPicPr>
            <p:cNvPr id="28" name="Picture 27">
              <a:extLst>
                <a:ext uri="{FF2B5EF4-FFF2-40B4-BE49-F238E27FC236}">
                  <a16:creationId xmlns:a16="http://schemas.microsoft.com/office/drawing/2014/main" id="{9051D0D6-E888-4B75-A143-218CADD78AAE}"/>
                </a:ext>
              </a:extLst>
            </p:cNvPr>
            <p:cNvPicPr>
              <a:picLocks noChangeAspect="1"/>
            </p:cNvPicPr>
            <p:nvPr/>
          </p:nvPicPr>
          <p:blipFill>
            <a:blip r:embed="rId4"/>
            <a:stretch>
              <a:fillRect/>
            </a:stretch>
          </p:blipFill>
          <p:spPr>
            <a:xfrm>
              <a:off x="648761" y="2379338"/>
              <a:ext cx="457245" cy="457200"/>
            </a:xfrm>
            <a:prstGeom prst="rect">
              <a:avLst/>
            </a:prstGeom>
          </p:spPr>
        </p:pic>
      </p:grpSp>
      <p:grpSp>
        <p:nvGrpSpPr>
          <p:cNvPr id="5" name="Group 4">
            <a:extLst>
              <a:ext uri="{FF2B5EF4-FFF2-40B4-BE49-F238E27FC236}">
                <a16:creationId xmlns:a16="http://schemas.microsoft.com/office/drawing/2014/main" id="{2DD6A4CA-AAB5-419D-A357-120F0C4F7979}"/>
              </a:ext>
            </a:extLst>
          </p:cNvPr>
          <p:cNvGrpSpPr/>
          <p:nvPr/>
        </p:nvGrpSpPr>
        <p:grpSpPr>
          <a:xfrm>
            <a:off x="5696477" y="1782084"/>
            <a:ext cx="2082522" cy="915282"/>
            <a:chOff x="5750265" y="2486904"/>
            <a:chExt cx="2082522" cy="915282"/>
          </a:xfrm>
        </p:grpSpPr>
        <p:grpSp>
          <p:nvGrpSpPr>
            <p:cNvPr id="41" name="Group 40">
              <a:extLst>
                <a:ext uri="{FF2B5EF4-FFF2-40B4-BE49-F238E27FC236}">
                  <a16:creationId xmlns:a16="http://schemas.microsoft.com/office/drawing/2014/main" id="{8C57BCBA-B39B-4799-8DD7-3E0F774E8EB6}"/>
                </a:ext>
              </a:extLst>
            </p:cNvPr>
            <p:cNvGrpSpPr/>
            <p:nvPr/>
          </p:nvGrpSpPr>
          <p:grpSpPr>
            <a:xfrm>
              <a:off x="5750265" y="2486904"/>
              <a:ext cx="2082522" cy="915282"/>
              <a:chOff x="597121" y="2256610"/>
              <a:chExt cx="2082522" cy="915282"/>
            </a:xfrm>
          </p:grpSpPr>
          <p:sp>
            <p:nvSpPr>
              <p:cNvPr id="42" name="Shape 929">
                <a:extLst>
                  <a:ext uri="{FF2B5EF4-FFF2-40B4-BE49-F238E27FC236}">
                    <a16:creationId xmlns:a16="http://schemas.microsoft.com/office/drawing/2014/main" id="{3788FA79-F025-4858-ADD4-F38696D491C9}"/>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43" name="Shape 930">
                <a:extLst>
                  <a:ext uri="{FF2B5EF4-FFF2-40B4-BE49-F238E27FC236}">
                    <a16:creationId xmlns:a16="http://schemas.microsoft.com/office/drawing/2014/main" id="{C4638926-C5E2-4C7F-AE83-ABBCCDD5C7DD}"/>
                  </a:ext>
                </a:extLst>
              </p:cNvPr>
              <p:cNvGrpSpPr/>
              <p:nvPr/>
            </p:nvGrpSpPr>
            <p:grpSpPr>
              <a:xfrm>
                <a:off x="597121" y="2256610"/>
                <a:ext cx="2082522" cy="915282"/>
                <a:chOff x="0" y="0"/>
                <a:chExt cx="1404640" cy="632474"/>
              </a:xfrm>
            </p:grpSpPr>
            <p:sp>
              <p:nvSpPr>
                <p:cNvPr id="45" name="Shape 931">
                  <a:extLst>
                    <a:ext uri="{FF2B5EF4-FFF2-40B4-BE49-F238E27FC236}">
                      <a16:creationId xmlns:a16="http://schemas.microsoft.com/office/drawing/2014/main" id="{E658DA7B-4F53-47EB-8327-25A66C46F5B5}"/>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46" name="Shape 933">
                  <a:extLst>
                    <a:ext uri="{FF2B5EF4-FFF2-40B4-BE49-F238E27FC236}">
                      <a16:creationId xmlns:a16="http://schemas.microsoft.com/office/drawing/2014/main" id="{472B4986-D0B6-4120-AD27-15ECE4828EA3}"/>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47" name="Shape 934">
                  <a:extLst>
                    <a:ext uri="{FF2B5EF4-FFF2-40B4-BE49-F238E27FC236}">
                      <a16:creationId xmlns:a16="http://schemas.microsoft.com/office/drawing/2014/main" id="{AACFCBB6-6E6B-4E3B-8695-F1E4AB76AD88}"/>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48" name="Picture 47">
              <a:extLst>
                <a:ext uri="{FF2B5EF4-FFF2-40B4-BE49-F238E27FC236}">
                  <a16:creationId xmlns:a16="http://schemas.microsoft.com/office/drawing/2014/main" id="{151CB834-DFC0-46E9-A50B-6E6606E81BAA}"/>
                </a:ext>
              </a:extLst>
            </p:cNvPr>
            <p:cNvPicPr/>
            <p:nvPr/>
          </p:nvPicPr>
          <p:blipFill>
            <a:blip r:embed="rId5"/>
            <a:stretch>
              <a:fillRect/>
            </a:stretch>
          </p:blipFill>
          <p:spPr>
            <a:xfrm>
              <a:off x="5823144" y="2668311"/>
              <a:ext cx="457200" cy="457200"/>
            </a:xfrm>
            <a:prstGeom prst="rect">
              <a:avLst/>
            </a:prstGeom>
          </p:spPr>
        </p:pic>
      </p:grpSp>
      <p:grpSp>
        <p:nvGrpSpPr>
          <p:cNvPr id="7" name="Group 6">
            <a:extLst>
              <a:ext uri="{FF2B5EF4-FFF2-40B4-BE49-F238E27FC236}">
                <a16:creationId xmlns:a16="http://schemas.microsoft.com/office/drawing/2014/main" id="{8FACBA3A-516F-4632-A67C-00C3EDB4A502}"/>
              </a:ext>
            </a:extLst>
          </p:cNvPr>
          <p:cNvGrpSpPr/>
          <p:nvPr/>
        </p:nvGrpSpPr>
        <p:grpSpPr>
          <a:xfrm>
            <a:off x="5678547" y="3035706"/>
            <a:ext cx="2082522" cy="915282"/>
            <a:chOff x="5750265" y="3663235"/>
            <a:chExt cx="2082522" cy="915282"/>
          </a:xfrm>
        </p:grpSpPr>
        <p:grpSp>
          <p:nvGrpSpPr>
            <p:cNvPr id="50" name="Group 49">
              <a:extLst>
                <a:ext uri="{FF2B5EF4-FFF2-40B4-BE49-F238E27FC236}">
                  <a16:creationId xmlns:a16="http://schemas.microsoft.com/office/drawing/2014/main" id="{920FFE6E-DA3C-41F7-8640-D38E04C82198}"/>
                </a:ext>
              </a:extLst>
            </p:cNvPr>
            <p:cNvGrpSpPr/>
            <p:nvPr/>
          </p:nvGrpSpPr>
          <p:grpSpPr>
            <a:xfrm>
              <a:off x="5750265" y="3663235"/>
              <a:ext cx="2082522" cy="915282"/>
              <a:chOff x="597121" y="2256610"/>
              <a:chExt cx="2082522" cy="915282"/>
            </a:xfrm>
          </p:grpSpPr>
          <p:sp>
            <p:nvSpPr>
              <p:cNvPr id="52" name="Shape 929">
                <a:extLst>
                  <a:ext uri="{FF2B5EF4-FFF2-40B4-BE49-F238E27FC236}">
                    <a16:creationId xmlns:a16="http://schemas.microsoft.com/office/drawing/2014/main" id="{97C1886B-15B0-4A47-ABFE-4EE9EC7D79CF}"/>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53" name="Shape 930">
                <a:extLst>
                  <a:ext uri="{FF2B5EF4-FFF2-40B4-BE49-F238E27FC236}">
                    <a16:creationId xmlns:a16="http://schemas.microsoft.com/office/drawing/2014/main" id="{4D3ADCE6-096B-4D41-89FE-F58804880362}"/>
                  </a:ext>
                </a:extLst>
              </p:cNvPr>
              <p:cNvGrpSpPr/>
              <p:nvPr/>
            </p:nvGrpSpPr>
            <p:grpSpPr>
              <a:xfrm>
                <a:off x="597121" y="2256610"/>
                <a:ext cx="2082522" cy="915282"/>
                <a:chOff x="0" y="0"/>
                <a:chExt cx="1404640" cy="632474"/>
              </a:xfrm>
            </p:grpSpPr>
            <p:sp>
              <p:nvSpPr>
                <p:cNvPr id="54" name="Shape 931">
                  <a:extLst>
                    <a:ext uri="{FF2B5EF4-FFF2-40B4-BE49-F238E27FC236}">
                      <a16:creationId xmlns:a16="http://schemas.microsoft.com/office/drawing/2014/main" id="{54F94F0A-FBCB-4390-8B03-623BC7E02F68}"/>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Feeding </a:t>
                  </a:r>
                  <a:endParaRPr lang="en-GB" sz="2800" dirty="0">
                    <a:effectLst/>
                    <a:latin typeface="Times New Roman" panose="02020603050405020304" pitchFamily="18" charset="0"/>
                    <a:ea typeface="Times New Roman" panose="02020603050405020304" pitchFamily="18" charset="0"/>
                  </a:endParaRPr>
                </a:p>
              </p:txBody>
            </p:sp>
            <p:sp>
              <p:nvSpPr>
                <p:cNvPr id="55" name="Shape 933">
                  <a:extLst>
                    <a:ext uri="{FF2B5EF4-FFF2-40B4-BE49-F238E27FC236}">
                      <a16:creationId xmlns:a16="http://schemas.microsoft.com/office/drawing/2014/main" id="{FCEC4915-FEB5-4A7F-805A-D5CEEB3AC34A}"/>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Feed basket</a:t>
                  </a:r>
                  <a:endParaRPr lang="en-GB" sz="1000" dirty="0">
                    <a:effectLst/>
                    <a:latin typeface="Times New Roman" panose="02020603050405020304" pitchFamily="18" charset="0"/>
                    <a:ea typeface="Times New Roman" panose="02020603050405020304" pitchFamily="18" charset="0"/>
                  </a:endParaRPr>
                </a:p>
              </p:txBody>
            </p:sp>
            <p:cxnSp>
              <p:nvCxnSpPr>
                <p:cNvPr id="56" name="Shape 934">
                  <a:extLst>
                    <a:ext uri="{FF2B5EF4-FFF2-40B4-BE49-F238E27FC236}">
                      <a16:creationId xmlns:a16="http://schemas.microsoft.com/office/drawing/2014/main" id="{BC20345C-649A-408E-9AA4-4C78A3658920}"/>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57" name="Picture 56">
              <a:extLst>
                <a:ext uri="{FF2B5EF4-FFF2-40B4-BE49-F238E27FC236}">
                  <a16:creationId xmlns:a16="http://schemas.microsoft.com/office/drawing/2014/main" id="{BE6B789C-B699-4AB4-82C1-70CB4616A3BE}"/>
                </a:ext>
              </a:extLst>
            </p:cNvPr>
            <p:cNvPicPr/>
            <p:nvPr/>
          </p:nvPicPr>
          <p:blipFill>
            <a:blip r:embed="rId6"/>
            <a:stretch>
              <a:fillRect/>
            </a:stretch>
          </p:blipFill>
          <p:spPr>
            <a:xfrm>
              <a:off x="5807987" y="3843944"/>
              <a:ext cx="457200" cy="457200"/>
            </a:xfrm>
            <a:prstGeom prst="rect">
              <a:avLst/>
            </a:prstGeom>
          </p:spPr>
        </p:pic>
      </p:grpSp>
      <p:grpSp>
        <p:nvGrpSpPr>
          <p:cNvPr id="8" name="Group 7">
            <a:extLst>
              <a:ext uri="{FF2B5EF4-FFF2-40B4-BE49-F238E27FC236}">
                <a16:creationId xmlns:a16="http://schemas.microsoft.com/office/drawing/2014/main" id="{BEB57947-D0E3-46B5-B3D5-44FE0FFF9A51}"/>
              </a:ext>
            </a:extLst>
          </p:cNvPr>
          <p:cNvGrpSpPr/>
          <p:nvPr/>
        </p:nvGrpSpPr>
        <p:grpSpPr>
          <a:xfrm>
            <a:off x="5786124" y="4184778"/>
            <a:ext cx="2082522" cy="915282"/>
            <a:chOff x="5750265" y="4884025"/>
            <a:chExt cx="2082522" cy="915282"/>
          </a:xfrm>
        </p:grpSpPr>
        <p:grpSp>
          <p:nvGrpSpPr>
            <p:cNvPr id="60" name="Group 59">
              <a:extLst>
                <a:ext uri="{FF2B5EF4-FFF2-40B4-BE49-F238E27FC236}">
                  <a16:creationId xmlns:a16="http://schemas.microsoft.com/office/drawing/2014/main" id="{E2F8CE17-F897-4638-9B13-3C667D5FC62D}"/>
                </a:ext>
              </a:extLst>
            </p:cNvPr>
            <p:cNvGrpSpPr/>
            <p:nvPr/>
          </p:nvGrpSpPr>
          <p:grpSpPr>
            <a:xfrm>
              <a:off x="5750265" y="4884025"/>
              <a:ext cx="2082522" cy="915282"/>
              <a:chOff x="597121" y="2256610"/>
              <a:chExt cx="2082522" cy="915282"/>
            </a:xfrm>
          </p:grpSpPr>
          <p:sp>
            <p:nvSpPr>
              <p:cNvPr id="62" name="Shape 929">
                <a:extLst>
                  <a:ext uri="{FF2B5EF4-FFF2-40B4-BE49-F238E27FC236}">
                    <a16:creationId xmlns:a16="http://schemas.microsoft.com/office/drawing/2014/main" id="{920F3342-564E-4C3E-8E84-7F25310DB8F0}"/>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63" name="Shape 930">
                <a:extLst>
                  <a:ext uri="{FF2B5EF4-FFF2-40B4-BE49-F238E27FC236}">
                    <a16:creationId xmlns:a16="http://schemas.microsoft.com/office/drawing/2014/main" id="{9F55469F-72B6-406B-A209-1108B3C20C7D}"/>
                  </a:ext>
                </a:extLst>
              </p:cNvPr>
              <p:cNvGrpSpPr/>
              <p:nvPr/>
            </p:nvGrpSpPr>
            <p:grpSpPr>
              <a:xfrm>
                <a:off x="597121" y="2256610"/>
                <a:ext cx="2082522" cy="915282"/>
                <a:chOff x="0" y="0"/>
                <a:chExt cx="1404640" cy="632474"/>
              </a:xfrm>
            </p:grpSpPr>
            <p:sp>
              <p:nvSpPr>
                <p:cNvPr id="64" name="Shape 931">
                  <a:extLst>
                    <a:ext uri="{FF2B5EF4-FFF2-40B4-BE49-F238E27FC236}">
                      <a16:creationId xmlns:a16="http://schemas.microsoft.com/office/drawing/2014/main" id="{21BCB231-64DF-4D43-AB84-6F41FEE6E052}"/>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65" name="Shape 933">
                  <a:extLst>
                    <a:ext uri="{FF2B5EF4-FFF2-40B4-BE49-F238E27FC236}">
                      <a16:creationId xmlns:a16="http://schemas.microsoft.com/office/drawing/2014/main" id="{FD491407-6F33-4A81-B777-3737A831B2D2}"/>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66" name="Shape 934">
                  <a:extLst>
                    <a:ext uri="{FF2B5EF4-FFF2-40B4-BE49-F238E27FC236}">
                      <a16:creationId xmlns:a16="http://schemas.microsoft.com/office/drawing/2014/main" id="{1305776A-D547-4047-A2B6-8C28F4F28A80}"/>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67" name="Picture 66">
              <a:extLst>
                <a:ext uri="{FF2B5EF4-FFF2-40B4-BE49-F238E27FC236}">
                  <a16:creationId xmlns:a16="http://schemas.microsoft.com/office/drawing/2014/main" id="{5D0EB65F-E11B-41FE-8F85-63A37D86EC53}"/>
                </a:ext>
              </a:extLst>
            </p:cNvPr>
            <p:cNvPicPr/>
            <p:nvPr/>
          </p:nvPicPr>
          <p:blipFill>
            <a:blip r:embed="rId7"/>
            <a:stretch>
              <a:fillRect/>
            </a:stretch>
          </p:blipFill>
          <p:spPr>
            <a:xfrm>
              <a:off x="5807987" y="5080649"/>
              <a:ext cx="457200" cy="457200"/>
            </a:xfrm>
            <a:prstGeom prst="rect">
              <a:avLst/>
            </a:prstGeom>
          </p:spPr>
        </p:pic>
      </p:grpSp>
      <p:grpSp>
        <p:nvGrpSpPr>
          <p:cNvPr id="59" name="Group 58">
            <a:extLst>
              <a:ext uri="{FF2B5EF4-FFF2-40B4-BE49-F238E27FC236}">
                <a16:creationId xmlns:a16="http://schemas.microsoft.com/office/drawing/2014/main" id="{E2F8CE17-F897-4638-9B13-3C667D5FC62D}"/>
              </a:ext>
            </a:extLst>
          </p:cNvPr>
          <p:cNvGrpSpPr/>
          <p:nvPr/>
        </p:nvGrpSpPr>
        <p:grpSpPr>
          <a:xfrm>
            <a:off x="5759231" y="5520520"/>
            <a:ext cx="2010806" cy="873757"/>
            <a:chOff x="597121" y="2256610"/>
            <a:chExt cx="2010806" cy="873757"/>
          </a:xfrm>
        </p:grpSpPr>
        <p:sp>
          <p:nvSpPr>
            <p:cNvPr id="68" name="Shape 929">
              <a:extLst>
                <a:ext uri="{FF2B5EF4-FFF2-40B4-BE49-F238E27FC236}">
                  <a16:creationId xmlns:a16="http://schemas.microsoft.com/office/drawing/2014/main" id="{920F3342-564E-4C3E-8E84-7F25310DB8F0}"/>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69" name="Shape 930">
              <a:extLst>
                <a:ext uri="{FF2B5EF4-FFF2-40B4-BE49-F238E27FC236}">
                  <a16:creationId xmlns:a16="http://schemas.microsoft.com/office/drawing/2014/main" id="{9F55469F-72B6-406B-A209-1108B3C20C7D}"/>
                </a:ext>
              </a:extLst>
            </p:cNvPr>
            <p:cNvGrpSpPr/>
            <p:nvPr/>
          </p:nvGrpSpPr>
          <p:grpSpPr>
            <a:xfrm>
              <a:off x="597121" y="2256610"/>
              <a:ext cx="2010806" cy="822960"/>
              <a:chOff x="0" y="0"/>
              <a:chExt cx="1356268" cy="568678"/>
            </a:xfrm>
          </p:grpSpPr>
          <p:sp>
            <p:nvSpPr>
              <p:cNvPr id="70" name="Shape 931">
                <a:extLst>
                  <a:ext uri="{FF2B5EF4-FFF2-40B4-BE49-F238E27FC236}">
                    <a16:creationId xmlns:a16="http://schemas.microsoft.com/office/drawing/2014/main" id="{21BCB231-64DF-4D43-AB84-6F41FEE6E052}"/>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Economics </a:t>
                </a:r>
                <a:endParaRPr lang="en-GB" sz="2800" dirty="0">
                  <a:effectLst/>
                  <a:latin typeface="Times New Roman" panose="02020603050405020304" pitchFamily="18" charset="0"/>
                  <a:ea typeface="Times New Roman" panose="02020603050405020304" pitchFamily="18" charset="0"/>
                </a:endParaRPr>
              </a:p>
            </p:txBody>
          </p:sp>
          <p:sp>
            <p:nvSpPr>
              <p:cNvPr id="71" name="Shape 933">
                <a:extLst>
                  <a:ext uri="{FF2B5EF4-FFF2-40B4-BE49-F238E27FC236}">
                    <a16:creationId xmlns:a16="http://schemas.microsoft.com/office/drawing/2014/main" id="{FD491407-6F33-4A81-B777-3737A831B2D2}"/>
                  </a:ext>
                </a:extLst>
              </p:cNvPr>
              <p:cNvSpPr txBox="1"/>
              <p:nvPr/>
            </p:nvSpPr>
            <p:spPr>
              <a:xfrm>
                <a:off x="299707" y="261381"/>
                <a:ext cx="1056561" cy="247198"/>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Labor hours, costs for establishment and operations</a:t>
                </a:r>
              </a:p>
            </p:txBody>
          </p:sp>
          <p:cxnSp>
            <p:nvCxnSpPr>
              <p:cNvPr id="72" name="Shape 934">
                <a:extLst>
                  <a:ext uri="{FF2B5EF4-FFF2-40B4-BE49-F238E27FC236}">
                    <a16:creationId xmlns:a16="http://schemas.microsoft.com/office/drawing/2014/main" id="{1305776A-D547-4047-A2B6-8C28F4F28A80}"/>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74" name="Picture 73">
            <a:extLst>
              <a:ext uri="{FF2B5EF4-FFF2-40B4-BE49-F238E27FC236}">
                <a16:creationId xmlns:a16="http://schemas.microsoft.com/office/drawing/2014/main" id="{1C7D0D71-5748-4B5F-8E9E-889DEDA5F9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9723" y="5540188"/>
            <a:ext cx="322729" cy="322729"/>
          </a:xfrm>
          <a:prstGeom prst="rect">
            <a:avLst/>
          </a:prstGeom>
        </p:spPr>
      </p:pic>
      <p:pic>
        <p:nvPicPr>
          <p:cNvPr id="75" name="Picture 74"/>
          <p:cNvPicPr>
            <a:picLocks noChangeAspect="1"/>
          </p:cNvPicPr>
          <p:nvPr/>
        </p:nvPicPr>
        <p:blipFill>
          <a:blip r:embed="rId3"/>
          <a:stretch>
            <a:fillRect/>
          </a:stretch>
        </p:blipFill>
        <p:spPr>
          <a:xfrm>
            <a:off x="7917857" y="5322625"/>
            <a:ext cx="714286" cy="761905"/>
          </a:xfrm>
          <a:prstGeom prst="rect">
            <a:avLst/>
          </a:prstGeom>
        </p:spPr>
      </p:pic>
      <p:sp>
        <p:nvSpPr>
          <p:cNvPr id="78" name="TextBox 77">
            <a:extLst>
              <a:ext uri="{FF2B5EF4-FFF2-40B4-BE49-F238E27FC236}">
                <a16:creationId xmlns:a16="http://schemas.microsoft.com/office/drawing/2014/main" id="{C5A3B93C-3DDA-4E7E-9799-7823F900CC30}"/>
              </a:ext>
            </a:extLst>
          </p:cNvPr>
          <p:cNvSpPr txBox="1"/>
          <p:nvPr/>
        </p:nvSpPr>
        <p:spPr>
          <a:xfrm>
            <a:off x="8994431" y="5438634"/>
            <a:ext cx="2904125" cy="400110"/>
          </a:xfrm>
          <a:prstGeom prst="rect">
            <a:avLst/>
          </a:prstGeom>
          <a:solidFill>
            <a:schemeClr val="accent1">
              <a:lumMod val="50000"/>
            </a:schemeClr>
          </a:solidFill>
          <a:ln w="57150">
            <a:solidFill>
              <a:schemeClr val="bg1">
                <a:lumMod val="75000"/>
              </a:schemeClr>
            </a:solidFill>
          </a:ln>
        </p:spPr>
        <p:txBody>
          <a:bodyPr wrap="square" rtlCol="0">
            <a:spAutoFit/>
          </a:bodyPr>
          <a:lstStyle>
            <a:defPPr>
              <a:defRPr lang="en-US"/>
            </a:defPPr>
            <a:lvl1pPr>
              <a:defRPr sz="2000">
                <a:solidFill>
                  <a:schemeClr val="bg1">
                    <a:lumMod val="95000"/>
                  </a:schemeClr>
                </a:solidFill>
                <a:latin typeface="Arial" panose="020B0604020202020204" pitchFamily="34" charset="0"/>
                <a:cs typeface="Arial" panose="020B0604020202020204" pitchFamily="34" charset="0"/>
              </a:defRPr>
            </a:lvl1pPr>
          </a:lstStyle>
          <a:p>
            <a:r>
              <a:rPr lang="en-GB" dirty="0"/>
              <a:t>INPUTS section </a:t>
            </a:r>
            <a:r>
              <a:rPr lang="en-GB" b="1" dirty="0"/>
              <a:t>five</a:t>
            </a:r>
            <a:endParaRPr lang="en-GB" dirty="0"/>
          </a:p>
        </p:txBody>
      </p:sp>
      <p:sp>
        <p:nvSpPr>
          <p:cNvPr id="79" name="Rectangle 78">
            <a:extLst>
              <a:ext uri="{FF2B5EF4-FFF2-40B4-BE49-F238E27FC236}">
                <a16:creationId xmlns:a16="http://schemas.microsoft.com/office/drawing/2014/main" id="{0C17058B-360C-41F8-AC25-251150892B71}"/>
              </a:ext>
            </a:extLst>
          </p:cNvPr>
          <p:cNvSpPr/>
          <p:nvPr/>
        </p:nvSpPr>
        <p:spPr>
          <a:xfrm>
            <a:off x="5851712" y="5223437"/>
            <a:ext cx="5886964" cy="89814"/>
          </a:xfrm>
          <a:prstGeom prst="rect">
            <a:avLst/>
          </a:prstGeom>
          <a:solidFill>
            <a:srgbClr val="00B0F0"/>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618836" y="2096655"/>
            <a:ext cx="637309" cy="461665"/>
          </a:xfrm>
          <a:prstGeom prst="rect">
            <a:avLst/>
          </a:prstGeom>
          <a:noFill/>
        </p:spPr>
        <p:txBody>
          <a:bodyPr wrap="square" rtlCol="0">
            <a:spAutoFit/>
          </a:bodyPr>
          <a:lstStyle/>
          <a:p>
            <a:r>
              <a:rPr lang="en-US" sz="2400" dirty="0" smtClean="0">
                <a:solidFill>
                  <a:srgbClr val="3B3838"/>
                </a:solidFill>
              </a:rPr>
              <a:t>0.2 </a:t>
            </a:r>
          </a:p>
        </p:txBody>
      </p:sp>
      <p:sp>
        <p:nvSpPr>
          <p:cNvPr id="10" name="TextBox 9"/>
          <p:cNvSpPr txBox="1"/>
          <p:nvPr/>
        </p:nvSpPr>
        <p:spPr>
          <a:xfrm>
            <a:off x="1524000" y="2096656"/>
            <a:ext cx="895928" cy="461665"/>
          </a:xfrm>
          <a:prstGeom prst="rect">
            <a:avLst/>
          </a:prstGeom>
          <a:noFill/>
        </p:spPr>
        <p:txBody>
          <a:bodyPr wrap="square" rtlCol="0">
            <a:spAutoFit/>
          </a:bodyPr>
          <a:lstStyle/>
          <a:p>
            <a:r>
              <a:rPr lang="en-US" sz="2400" dirty="0" smtClean="0">
                <a:solidFill>
                  <a:srgbClr val="3B3838"/>
                </a:solidFill>
              </a:rPr>
              <a:t>1500</a:t>
            </a:r>
          </a:p>
        </p:txBody>
      </p:sp>
      <p:sp>
        <p:nvSpPr>
          <p:cNvPr id="13" name="TextBox 12"/>
          <p:cNvSpPr txBox="1"/>
          <p:nvPr/>
        </p:nvSpPr>
        <p:spPr>
          <a:xfrm>
            <a:off x="2669310" y="2096656"/>
            <a:ext cx="877454" cy="461665"/>
          </a:xfrm>
          <a:prstGeom prst="rect">
            <a:avLst/>
          </a:prstGeom>
          <a:noFill/>
        </p:spPr>
        <p:txBody>
          <a:bodyPr wrap="square" rtlCol="0">
            <a:spAutoFit/>
          </a:bodyPr>
          <a:lstStyle/>
          <a:p>
            <a:r>
              <a:rPr lang="en-US" sz="2400" dirty="0" smtClean="0">
                <a:solidFill>
                  <a:srgbClr val="3B3838"/>
                </a:solidFill>
              </a:rPr>
              <a:t>30%</a:t>
            </a:r>
          </a:p>
        </p:txBody>
      </p:sp>
      <p:pic>
        <p:nvPicPr>
          <p:cNvPr id="14" name="Picture 13"/>
          <p:cNvPicPr>
            <a:picLocks noChangeAspect="1"/>
          </p:cNvPicPr>
          <p:nvPr/>
        </p:nvPicPr>
        <p:blipFill rotWithShape="1">
          <a:blip r:embed="rId9"/>
          <a:srcRect l="45332" t="5050" b="1"/>
          <a:stretch/>
        </p:blipFill>
        <p:spPr>
          <a:xfrm>
            <a:off x="858981" y="4045528"/>
            <a:ext cx="2379662" cy="434108"/>
          </a:xfrm>
          <a:prstGeom prst="rect">
            <a:avLst/>
          </a:prstGeom>
        </p:spPr>
      </p:pic>
    </p:spTree>
    <p:extLst>
      <p:ext uri="{BB962C8B-B14F-4D97-AF65-F5344CB8AC3E}">
        <p14:creationId xmlns:p14="http://schemas.microsoft.com/office/powerpoint/2010/main" val="1205017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err="1">
                <a:latin typeface="Roboto" panose="02000000000000000000" pitchFamily="2" charset="0"/>
                <a:ea typeface="Roboto" panose="02000000000000000000" pitchFamily="2" charset="0"/>
                <a:cs typeface="Roboto" panose="02000000000000000000" pitchFamily="2" charset="0"/>
              </a:rPr>
              <a:t>Agroecology</a:t>
            </a:r>
            <a:endParaRPr lang="en-US" dirty="0"/>
          </a:p>
        </p:txBody>
      </p:sp>
    </p:spTree>
    <p:extLst>
      <p:ext uri="{BB962C8B-B14F-4D97-AF65-F5344CB8AC3E}">
        <p14:creationId xmlns:p14="http://schemas.microsoft.com/office/powerpoint/2010/main" val="4172656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9" name="Rectangle 8"/>
          <p:cNvSpPr/>
          <p:nvPr/>
        </p:nvSpPr>
        <p:spPr>
          <a:xfrm>
            <a:off x="3682547" y="1324905"/>
            <a:ext cx="7957517" cy="2554545"/>
          </a:xfrm>
          <a:prstGeom prst="rect">
            <a:avLst/>
          </a:prstGeom>
        </p:spPr>
        <p:txBody>
          <a:bodyPr wrap="square">
            <a:spAutoFit/>
          </a:bodyPr>
          <a:lstStyle/>
          <a:p>
            <a:pPr marL="285750" lvl="0" indent="-285750">
              <a:buFont typeface="Arial" panose="020B0604020202020204" pitchFamily="34" charset="0"/>
              <a:buChar char="•"/>
            </a:pPr>
            <a:r>
              <a:rPr lang="en-US" sz="2000" dirty="0" smtClean="0"/>
              <a:t>Region: Select the region you are in from the drop down </a:t>
            </a:r>
          </a:p>
          <a:p>
            <a:pPr marL="285750" lvl="0" indent="-285750">
              <a:buFont typeface="Arial" panose="020B0604020202020204" pitchFamily="34" charset="0"/>
              <a:buChar char="•"/>
            </a:pPr>
            <a:endParaRPr lang="en-US" sz="2000" dirty="0" smtClean="0"/>
          </a:p>
          <a:p>
            <a:pPr marL="285750" lvl="0" indent="-285750">
              <a:buFont typeface="Arial" panose="020B0604020202020204" pitchFamily="34" charset="0"/>
              <a:buChar char="•"/>
            </a:pPr>
            <a:r>
              <a:rPr lang="en-US" sz="2000" dirty="0" smtClean="0"/>
              <a:t>Season 1: How many days in the year the first season lasts e.g. if Season 1 is the wet season and lasts 6 months that is roughly 180 days</a:t>
            </a:r>
            <a:endParaRPr lang="en-GB" sz="2000" dirty="0" smtClean="0"/>
          </a:p>
          <a:p>
            <a:pPr marL="285750" lvl="0" indent="-285750">
              <a:buFont typeface="Arial" panose="020B0604020202020204" pitchFamily="34" charset="0"/>
              <a:buChar char="•"/>
            </a:pPr>
            <a:r>
              <a:rPr lang="en-US" sz="2000" dirty="0" smtClean="0"/>
              <a:t>Season 2</a:t>
            </a:r>
            <a:r>
              <a:rPr lang="en-US" sz="2000" dirty="0"/>
              <a:t>: How many days in the year the first season lasts </a:t>
            </a:r>
            <a:r>
              <a:rPr lang="en-US" sz="2000" dirty="0" smtClean="0"/>
              <a:t>e.g. </a:t>
            </a:r>
            <a:r>
              <a:rPr lang="en-US" sz="2000" dirty="0"/>
              <a:t>if </a:t>
            </a:r>
            <a:r>
              <a:rPr lang="en-US" sz="2000" dirty="0" smtClean="0"/>
              <a:t>Season 2 </a:t>
            </a:r>
            <a:r>
              <a:rPr lang="en-US" sz="2000" dirty="0"/>
              <a:t>is the </a:t>
            </a:r>
            <a:r>
              <a:rPr lang="en-US" sz="2000" dirty="0" smtClean="0"/>
              <a:t>dry and lasts 4 </a:t>
            </a:r>
            <a:r>
              <a:rPr lang="en-US" sz="2000" dirty="0"/>
              <a:t>months that is roughly </a:t>
            </a:r>
            <a:r>
              <a:rPr lang="en-US" sz="2000" dirty="0" smtClean="0"/>
              <a:t>120 </a:t>
            </a:r>
            <a:r>
              <a:rPr lang="en-US" sz="2000" dirty="0"/>
              <a:t>days </a:t>
            </a:r>
            <a:endParaRPr lang="en-US" sz="2000" dirty="0" smtClean="0"/>
          </a:p>
          <a:p>
            <a:pPr marL="285750" lvl="0" indent="-285750">
              <a:buFont typeface="Arial" panose="020B0604020202020204" pitchFamily="34" charset="0"/>
              <a:buChar char="•"/>
            </a:pPr>
            <a:r>
              <a:rPr lang="en-US" sz="2000" i="1" dirty="0" smtClean="0"/>
              <a:t>Season 3: this is optional, if you the system has three seasons follow steps above</a:t>
            </a:r>
            <a:endParaRPr lang="en-GB" sz="2000" i="1" dirty="0" smtClean="0"/>
          </a:p>
        </p:txBody>
      </p:sp>
      <p:sp>
        <p:nvSpPr>
          <p:cNvPr id="7" name="Rectangle 6">
            <a:extLst>
              <a:ext uri="{FF2B5EF4-FFF2-40B4-BE49-F238E27FC236}">
                <a16:creationId xmlns:a16="http://schemas.microsoft.com/office/drawing/2014/main" id="{552BCC28-FCDD-47D4-AAD7-35F3ECE45D9F}"/>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6D0B220-CE5F-4150-8173-5CFABDBA1B05}"/>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one</a:t>
            </a:r>
            <a:endParaRPr lang="en-GB" b="1" dirty="0">
              <a:latin typeface="Calibri Light" panose="020F030202020403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5906ABBC-C208-4D2A-B828-51FEC0309EF3}"/>
              </a:ext>
            </a:extLst>
          </p:cNvPr>
          <p:cNvGrpSpPr/>
          <p:nvPr/>
        </p:nvGrpSpPr>
        <p:grpSpPr>
          <a:xfrm>
            <a:off x="554356" y="1355821"/>
            <a:ext cx="2082522" cy="915282"/>
            <a:chOff x="597121" y="2256610"/>
            <a:chExt cx="2082522" cy="915282"/>
          </a:xfrm>
        </p:grpSpPr>
        <p:sp>
          <p:nvSpPr>
            <p:cNvPr id="11" name="Shape 929">
              <a:extLst>
                <a:ext uri="{FF2B5EF4-FFF2-40B4-BE49-F238E27FC236}">
                  <a16:creationId xmlns:a16="http://schemas.microsoft.com/office/drawing/2014/main" id="{1B63B2B0-4FA2-40DE-870C-164654637CBF}"/>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2" name="Shape 930">
              <a:extLst>
                <a:ext uri="{FF2B5EF4-FFF2-40B4-BE49-F238E27FC236}">
                  <a16:creationId xmlns:a16="http://schemas.microsoft.com/office/drawing/2014/main" id="{ABB29B37-17BC-41AC-9B08-A11EC057307E}"/>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6ED35298-C1C9-4AF1-B952-BE5EDB0A93B6}"/>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effectLst/>
                    <a:latin typeface="Roboto" panose="02000000000000000000" pitchFamily="2" charset="0"/>
                    <a:ea typeface="Roboto" panose="02000000000000000000" pitchFamily="2" charset="0"/>
                    <a:cs typeface="Roboto" panose="02000000000000000000" pitchFamily="2" charset="0"/>
                  </a:rPr>
                  <a:t>  Agroecology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7358A161-843C-4B53-9265-CED7250DA4A5}"/>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effectLst/>
                    <a:latin typeface="Roboto" panose="02000000000000000000" pitchFamily="2" charset="0"/>
                    <a:ea typeface="Roboto" panose="02000000000000000000" pitchFamily="2" charset="0"/>
                    <a:cs typeface="Roboto" panose="02000000000000000000" pitchFamily="2" charset="0"/>
                  </a:rPr>
                  <a:t>Land, Soil &amp; Climate</a:t>
                </a:r>
                <a:endParaRPr lang="en-GB" sz="1000" dirty="0">
                  <a:effectLst/>
                  <a:latin typeface="Times New Roman" panose="02020603050405020304" pitchFamily="18" charset="0"/>
                  <a:ea typeface="Times New Roman" panose="02020603050405020304" pitchFamily="18" charset="0"/>
                </a:endParaRPr>
              </a:p>
              <a:p>
                <a:pPr>
                  <a:spcAft>
                    <a:spcPts val="0"/>
                  </a:spcAft>
                </a:pPr>
                <a:r>
                  <a:rPr lang="en-US" sz="1000" dirty="0">
                    <a:solidFill>
                      <a:srgbClr val="9E9E9E"/>
                    </a:solidFill>
                    <a:effectLst/>
                    <a:latin typeface="Roboto" panose="02000000000000000000" pitchFamily="2" charset="0"/>
                    <a:ea typeface="Roboto" panose="02000000000000000000" pitchFamily="2" charset="0"/>
                    <a:cs typeface="Roboto" panose="02000000000000000000" pitchFamily="2" charset="0"/>
                  </a:rPr>
                  <a:t>seasons</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29CE7486-4822-426B-8623-AE58E2498215}"/>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pic>
          <p:nvPicPr>
            <p:cNvPr id="13" name="Picture 12">
              <a:extLst>
                <a:ext uri="{FF2B5EF4-FFF2-40B4-BE49-F238E27FC236}">
                  <a16:creationId xmlns:a16="http://schemas.microsoft.com/office/drawing/2014/main" id="{43792971-B2F7-464F-86C8-AB0407CC48C6}"/>
                </a:ext>
              </a:extLst>
            </p:cNvPr>
            <p:cNvPicPr>
              <a:picLocks noChangeAspect="1"/>
            </p:cNvPicPr>
            <p:nvPr/>
          </p:nvPicPr>
          <p:blipFill>
            <a:blip r:embed="rId3"/>
            <a:stretch>
              <a:fillRect/>
            </a:stretch>
          </p:blipFill>
          <p:spPr>
            <a:xfrm>
              <a:off x="648761" y="2379338"/>
              <a:ext cx="457245" cy="457200"/>
            </a:xfrm>
            <a:prstGeom prst="rect">
              <a:avLst/>
            </a:prstGeom>
          </p:spPr>
        </p:pic>
      </p:grpSp>
      <p:pic>
        <p:nvPicPr>
          <p:cNvPr id="2" name="Picture 1"/>
          <p:cNvPicPr>
            <a:picLocks noChangeAspect="1"/>
          </p:cNvPicPr>
          <p:nvPr/>
        </p:nvPicPr>
        <p:blipFill rotWithShape="1">
          <a:blip r:embed="rId4"/>
          <a:srcRect r="432" b="3352"/>
          <a:stretch/>
        </p:blipFill>
        <p:spPr>
          <a:xfrm>
            <a:off x="4932506" y="4669847"/>
            <a:ext cx="6382039" cy="1472335"/>
          </a:xfrm>
          <a:prstGeom prst="rect">
            <a:avLst/>
          </a:prstGeom>
        </p:spPr>
      </p:pic>
      <p:pic>
        <p:nvPicPr>
          <p:cNvPr id="17" name="Graphic 2" descr="Forbidden">
            <a:extLst>
              <a:ext uri="{FF2B5EF4-FFF2-40B4-BE49-F238E27FC236}">
                <a16:creationId xmlns:a16="http://schemas.microsoft.com/office/drawing/2014/main" id="{15AF0F78-328B-4383-ABB4-668AAF010F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699734" y="4179008"/>
            <a:ext cx="430345" cy="430345"/>
          </a:xfrm>
          <a:prstGeom prst="rect">
            <a:avLst/>
          </a:prstGeom>
        </p:spPr>
      </p:pic>
      <p:sp>
        <p:nvSpPr>
          <p:cNvPr id="19" name="Rectangle 18"/>
          <p:cNvSpPr/>
          <p:nvPr/>
        </p:nvSpPr>
        <p:spPr>
          <a:xfrm>
            <a:off x="5152260" y="4135960"/>
            <a:ext cx="6096000" cy="646331"/>
          </a:xfrm>
          <a:prstGeom prst="rect">
            <a:avLst/>
          </a:prstGeom>
        </p:spPr>
        <p:txBody>
          <a:bodyPr>
            <a:spAutoFit/>
          </a:bodyPr>
          <a:lstStyle/>
          <a:p>
            <a:pPr lvl="0"/>
            <a:r>
              <a:rPr lang="en-US" dirty="0" smtClean="0">
                <a:solidFill>
                  <a:srgbClr val="FF0000"/>
                </a:solidFill>
              </a:rPr>
              <a:t>The model works on an annual basis make sure the days add up to </a:t>
            </a:r>
            <a:r>
              <a:rPr lang="en-US" b="1" dirty="0" smtClean="0">
                <a:solidFill>
                  <a:srgbClr val="FF0000"/>
                </a:solidFill>
              </a:rPr>
              <a:t>365</a:t>
            </a:r>
            <a:endParaRPr lang="en-US" b="1" dirty="0">
              <a:solidFill>
                <a:srgbClr val="FF0000"/>
              </a:solidFill>
            </a:endParaRPr>
          </a:p>
        </p:txBody>
      </p:sp>
      <p:pic>
        <p:nvPicPr>
          <p:cNvPr id="5" name="Picture 4"/>
          <p:cNvPicPr>
            <a:picLocks noChangeAspect="1"/>
          </p:cNvPicPr>
          <p:nvPr/>
        </p:nvPicPr>
        <p:blipFill rotWithShape="1">
          <a:blip r:embed="rId7"/>
          <a:srcRect l="3264" t="17421" r="1858" b="6319"/>
          <a:stretch/>
        </p:blipFill>
        <p:spPr>
          <a:xfrm>
            <a:off x="132862" y="5142524"/>
            <a:ext cx="4861370" cy="711200"/>
          </a:xfrm>
          <a:prstGeom prst="rect">
            <a:avLst/>
          </a:prstGeom>
        </p:spPr>
      </p:pic>
    </p:spTree>
    <p:extLst>
      <p:ext uri="{BB962C8B-B14F-4D97-AF65-F5344CB8AC3E}">
        <p14:creationId xmlns:p14="http://schemas.microsoft.com/office/powerpoint/2010/main" val="1760094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9565" y="2050490"/>
            <a:ext cx="10515600" cy="1325563"/>
          </a:xfrm>
        </p:spPr>
        <p:txBody>
          <a:bodyPr/>
          <a:lstStyle/>
          <a:p>
            <a:pPr algn="ctr"/>
            <a:r>
              <a:rPr lang="en-US" dirty="0">
                <a:solidFill>
                  <a:srgbClr val="212121"/>
                </a:solidFill>
                <a:latin typeface="Roboto" panose="02000000000000000000" pitchFamily="2" charset="0"/>
                <a:ea typeface="Roboto" panose="02000000000000000000" pitchFamily="2" charset="0"/>
                <a:cs typeface="Roboto" panose="02000000000000000000" pitchFamily="2" charset="0"/>
              </a:rPr>
              <a:t>Livestock</a:t>
            </a:r>
            <a:endParaRPr lang="en-US" dirty="0"/>
          </a:p>
        </p:txBody>
      </p:sp>
    </p:spTree>
    <p:extLst>
      <p:ext uri="{BB962C8B-B14F-4D97-AF65-F5344CB8AC3E}">
        <p14:creationId xmlns:p14="http://schemas.microsoft.com/office/powerpoint/2010/main" val="1996099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7" name="Rectangle 6">
            <a:extLst>
              <a:ext uri="{FF2B5EF4-FFF2-40B4-BE49-F238E27FC236}">
                <a16:creationId xmlns:a16="http://schemas.microsoft.com/office/drawing/2014/main" id="{74F8C28C-F539-4A69-AC58-3649FCEF0095}"/>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DD1CA96-4456-4203-811A-678330F5B886}"/>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56AD3008-D448-4F63-9022-3894A8EB36E8}"/>
              </a:ext>
            </a:extLst>
          </p:cNvPr>
          <p:cNvGrpSpPr/>
          <p:nvPr/>
        </p:nvGrpSpPr>
        <p:grpSpPr>
          <a:xfrm>
            <a:off x="554356" y="1355821"/>
            <a:ext cx="2082522" cy="915282"/>
            <a:chOff x="5750265" y="2486904"/>
            <a:chExt cx="2082522" cy="915282"/>
          </a:xfrm>
        </p:grpSpPr>
        <p:grpSp>
          <p:nvGrpSpPr>
            <p:cNvPr id="11" name="Group 10">
              <a:extLst>
                <a:ext uri="{FF2B5EF4-FFF2-40B4-BE49-F238E27FC236}">
                  <a16:creationId xmlns:a16="http://schemas.microsoft.com/office/drawing/2014/main" id="{AFC04D8D-21E5-4AA0-87BF-0F504EF452C4}"/>
                </a:ext>
              </a:extLst>
            </p:cNvPr>
            <p:cNvGrpSpPr/>
            <p:nvPr/>
          </p:nvGrpSpPr>
          <p:grpSpPr>
            <a:xfrm>
              <a:off x="5750265" y="2486904"/>
              <a:ext cx="2082522" cy="915282"/>
              <a:chOff x="597121" y="2256610"/>
              <a:chExt cx="2082522" cy="915282"/>
            </a:xfrm>
          </p:grpSpPr>
          <p:sp>
            <p:nvSpPr>
              <p:cNvPr id="13" name="Shape 929">
                <a:extLst>
                  <a:ext uri="{FF2B5EF4-FFF2-40B4-BE49-F238E27FC236}">
                    <a16:creationId xmlns:a16="http://schemas.microsoft.com/office/drawing/2014/main" id="{C441D749-6C44-4F03-ADC6-CF5AE0542642}"/>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F2577350-FC3B-4E0B-BECB-7AFC0578B0E5}"/>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16BC732C-5B4A-401F-AFAE-1066D6B0E74B}"/>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D0615FCD-BA73-48EC-A24B-40D92F81D14D}"/>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308BDAF2-78DE-4A98-A25C-B67DAAEDF363}"/>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FDB61C6F-41B7-4904-A360-400F77C1D7D2}"/>
                </a:ext>
              </a:extLst>
            </p:cNvPr>
            <p:cNvPicPr/>
            <p:nvPr/>
          </p:nvPicPr>
          <p:blipFill>
            <a:blip r:embed="rId3"/>
            <a:stretch>
              <a:fillRect/>
            </a:stretch>
          </p:blipFill>
          <p:spPr>
            <a:xfrm>
              <a:off x="5823144" y="2668311"/>
              <a:ext cx="457200" cy="457200"/>
            </a:xfrm>
            <a:prstGeom prst="rect">
              <a:avLst/>
            </a:prstGeom>
          </p:spPr>
        </p:pic>
      </p:grpSp>
      <p:pic>
        <p:nvPicPr>
          <p:cNvPr id="2" name="Picture 1"/>
          <p:cNvPicPr>
            <a:picLocks noChangeAspect="1"/>
          </p:cNvPicPr>
          <p:nvPr/>
        </p:nvPicPr>
        <p:blipFill>
          <a:blip r:embed="rId4"/>
          <a:stretch>
            <a:fillRect/>
          </a:stretch>
        </p:blipFill>
        <p:spPr>
          <a:xfrm>
            <a:off x="101599" y="2368116"/>
            <a:ext cx="11885934" cy="1492684"/>
          </a:xfrm>
          <a:prstGeom prst="rect">
            <a:avLst/>
          </a:prstGeom>
        </p:spPr>
      </p:pic>
      <p:pic>
        <p:nvPicPr>
          <p:cNvPr id="3" name="Picture 2"/>
          <p:cNvPicPr>
            <a:picLocks noChangeAspect="1"/>
          </p:cNvPicPr>
          <p:nvPr/>
        </p:nvPicPr>
        <p:blipFill>
          <a:blip r:embed="rId5"/>
          <a:stretch>
            <a:fillRect/>
          </a:stretch>
        </p:blipFill>
        <p:spPr>
          <a:xfrm>
            <a:off x="73890" y="3915503"/>
            <a:ext cx="4930919" cy="2584154"/>
          </a:xfrm>
          <a:prstGeom prst="rect">
            <a:avLst/>
          </a:prstGeom>
        </p:spPr>
      </p:pic>
    </p:spTree>
    <p:extLst>
      <p:ext uri="{BB962C8B-B14F-4D97-AF65-F5344CB8AC3E}">
        <p14:creationId xmlns:p14="http://schemas.microsoft.com/office/powerpoint/2010/main" val="1837317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430707" y="0"/>
            <a:ext cx="2967980" cy="290569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605063" y="0"/>
            <a:ext cx="2993873" cy="290569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9978" y="0"/>
            <a:ext cx="2908687" cy="523220"/>
          </a:xfrm>
          <a:prstGeom prst="rect">
            <a:avLst/>
          </a:prstGeom>
          <a:noFill/>
        </p:spPr>
        <p:txBody>
          <a:bodyPr wrap="square" rtlCol="0">
            <a:spAutoFit/>
          </a:bodyPr>
          <a:lstStyle/>
          <a:p>
            <a:r>
              <a:rPr lang="en-US" sz="1400" b="1" dirty="0" smtClean="0"/>
              <a:t>Name</a:t>
            </a:r>
            <a:r>
              <a:rPr lang="en-US" sz="1400" dirty="0" smtClean="0"/>
              <a:t>: 	Jessica Mukiri</a:t>
            </a:r>
          </a:p>
          <a:p>
            <a:r>
              <a:rPr lang="en-US" sz="1400" b="1" dirty="0" smtClean="0"/>
              <a:t>Title:</a:t>
            </a:r>
            <a:r>
              <a:rPr lang="en-US" sz="1400" dirty="0" smtClean="0"/>
              <a:t> 	Environmental Modeler</a:t>
            </a:r>
            <a:endParaRPr lang="en-US" sz="1400" dirty="0"/>
          </a:p>
        </p:txBody>
      </p:sp>
      <p:sp>
        <p:nvSpPr>
          <p:cNvPr id="15" name="TextBox 14"/>
          <p:cNvSpPr txBox="1"/>
          <p:nvPr/>
        </p:nvSpPr>
        <p:spPr>
          <a:xfrm>
            <a:off x="9338411" y="113108"/>
            <a:ext cx="2599589" cy="523220"/>
          </a:xfrm>
          <a:prstGeom prst="rect">
            <a:avLst/>
          </a:prstGeom>
          <a:noFill/>
        </p:spPr>
        <p:txBody>
          <a:bodyPr wrap="square" rtlCol="0">
            <a:spAutoFit/>
          </a:bodyPr>
          <a:lstStyle/>
          <a:p>
            <a:r>
              <a:rPr lang="en-US" sz="1400" b="1" dirty="0" smtClean="0"/>
              <a:t>   Name</a:t>
            </a:r>
            <a:r>
              <a:rPr lang="en-US" sz="1400" b="1" dirty="0"/>
              <a:t>: </a:t>
            </a:r>
            <a:r>
              <a:rPr lang="en-US" sz="1400" dirty="0" smtClean="0"/>
              <a:t>	Emmanuel Mwema</a:t>
            </a:r>
          </a:p>
          <a:p>
            <a:r>
              <a:rPr lang="en-US" sz="1400" b="1" dirty="0" smtClean="0"/>
              <a:t>    Title</a:t>
            </a:r>
            <a:r>
              <a:rPr lang="en-US" sz="1400" b="1" dirty="0"/>
              <a:t>:  </a:t>
            </a:r>
            <a:r>
              <a:rPr lang="en-US" sz="1400" dirty="0" smtClean="0"/>
              <a:t>	Environmentalist</a:t>
            </a:r>
            <a:endParaRPr lang="en-US" sz="1400" dirty="0"/>
          </a:p>
        </p:txBody>
      </p:sp>
      <p:sp>
        <p:nvSpPr>
          <p:cNvPr id="16" name="Oval 15"/>
          <p:cNvSpPr/>
          <p:nvPr/>
        </p:nvSpPr>
        <p:spPr>
          <a:xfrm>
            <a:off x="247458" y="3143246"/>
            <a:ext cx="3059976" cy="290285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53116" y="6122298"/>
            <a:ext cx="3299460" cy="523220"/>
          </a:xfrm>
          <a:prstGeom prst="rect">
            <a:avLst/>
          </a:prstGeom>
          <a:noFill/>
        </p:spPr>
        <p:txBody>
          <a:bodyPr wrap="square" rtlCol="0">
            <a:spAutoFit/>
          </a:bodyPr>
          <a:lstStyle/>
          <a:p>
            <a:r>
              <a:rPr lang="en-US" sz="1400" b="1" dirty="0"/>
              <a:t>Name: </a:t>
            </a:r>
            <a:r>
              <a:rPr lang="en-US" sz="1400" b="1" dirty="0" smtClean="0"/>
              <a:t>	</a:t>
            </a:r>
            <a:r>
              <a:rPr lang="en-US" sz="1400" dirty="0" smtClean="0"/>
              <a:t>An </a:t>
            </a:r>
            <a:r>
              <a:rPr lang="en-US" sz="1400" dirty="0"/>
              <a:t>Notenbaert</a:t>
            </a:r>
          </a:p>
          <a:p>
            <a:r>
              <a:rPr lang="en-US" sz="1400" b="1" dirty="0"/>
              <a:t>Title: </a:t>
            </a:r>
            <a:r>
              <a:rPr lang="en-US" sz="1400" b="1" dirty="0" smtClean="0"/>
              <a:t>	</a:t>
            </a:r>
            <a:r>
              <a:rPr lang="en-US" sz="1400" dirty="0" smtClean="0"/>
              <a:t>Tropical Forages Lead Africa</a:t>
            </a:r>
            <a:endParaRPr lang="en-US" sz="1400" dirty="0"/>
          </a:p>
        </p:txBody>
      </p:sp>
      <p:sp>
        <p:nvSpPr>
          <p:cNvPr id="18" name="Oval 17"/>
          <p:cNvSpPr/>
          <p:nvPr/>
        </p:nvSpPr>
        <p:spPr>
          <a:xfrm>
            <a:off x="4534749" y="2749546"/>
            <a:ext cx="3004456" cy="293825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733102" y="5929096"/>
            <a:ext cx="3043648" cy="523220"/>
          </a:xfrm>
          <a:prstGeom prst="rect">
            <a:avLst/>
          </a:prstGeom>
          <a:noFill/>
        </p:spPr>
        <p:txBody>
          <a:bodyPr wrap="square" rtlCol="0">
            <a:spAutoFit/>
          </a:bodyPr>
          <a:lstStyle/>
          <a:p>
            <a:r>
              <a:rPr lang="en-US" sz="1400" b="1" dirty="0"/>
              <a:t>Name: </a:t>
            </a:r>
            <a:r>
              <a:rPr lang="en-US" sz="1400" b="1" dirty="0" smtClean="0"/>
              <a:t>	</a:t>
            </a:r>
            <a:r>
              <a:rPr lang="en-US" sz="1400" dirty="0" smtClean="0"/>
              <a:t>Birthe </a:t>
            </a:r>
            <a:r>
              <a:rPr lang="en-US" sz="1400" dirty="0"/>
              <a:t>Paul</a:t>
            </a:r>
          </a:p>
          <a:p>
            <a:r>
              <a:rPr lang="en-US" sz="1400" b="1" dirty="0" smtClean="0"/>
              <a:t>Title: 	</a:t>
            </a:r>
            <a:r>
              <a:rPr lang="en-US" sz="1400" dirty="0"/>
              <a:t>Farming </a:t>
            </a:r>
            <a:r>
              <a:rPr lang="en-US" sz="1400" dirty="0" smtClean="0"/>
              <a:t>Systems Scientist</a:t>
            </a:r>
            <a:endParaRPr lang="en-US" sz="1400" dirty="0"/>
          </a:p>
        </p:txBody>
      </p:sp>
      <p:sp>
        <p:nvSpPr>
          <p:cNvPr id="20" name="Oval 19"/>
          <p:cNvSpPr/>
          <p:nvPr/>
        </p:nvSpPr>
        <p:spPr>
          <a:xfrm>
            <a:off x="8785761" y="2462348"/>
            <a:ext cx="3102427" cy="290285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445500" y="5381521"/>
            <a:ext cx="3881858" cy="861774"/>
          </a:xfrm>
          <a:prstGeom prst="rect">
            <a:avLst/>
          </a:prstGeom>
          <a:noFill/>
        </p:spPr>
        <p:txBody>
          <a:bodyPr wrap="square" rtlCol="0">
            <a:spAutoFit/>
          </a:bodyPr>
          <a:lstStyle/>
          <a:p>
            <a:r>
              <a:rPr lang="en-US" sz="1400" b="1" dirty="0"/>
              <a:t>Name: </a:t>
            </a:r>
            <a:r>
              <a:rPr lang="en-US" dirty="0"/>
              <a:t>	</a:t>
            </a:r>
            <a:r>
              <a:rPr lang="en-US" sz="1400" dirty="0" smtClean="0"/>
              <a:t>Rein </a:t>
            </a:r>
            <a:r>
              <a:rPr lang="en-US" sz="1400" dirty="0"/>
              <a:t>Van </a:t>
            </a:r>
            <a:r>
              <a:rPr lang="en-US" sz="1400" dirty="0" smtClean="0"/>
              <a:t>der </a:t>
            </a:r>
            <a:r>
              <a:rPr lang="en-US" sz="1400" dirty="0"/>
              <a:t>Hoek</a:t>
            </a:r>
          </a:p>
          <a:p>
            <a:r>
              <a:rPr lang="en-US" sz="1400" b="1" dirty="0"/>
              <a:t>Title: </a:t>
            </a:r>
            <a:r>
              <a:rPr lang="en-US" dirty="0"/>
              <a:t>	</a:t>
            </a:r>
            <a:r>
              <a:rPr lang="en-US" sz="1400" dirty="0" smtClean="0"/>
              <a:t>Forage Based Crop Livestock </a:t>
            </a:r>
            <a:r>
              <a:rPr lang="en-US" sz="1400" dirty="0"/>
              <a:t> </a:t>
            </a:r>
            <a:r>
              <a:rPr lang="en-US" sz="1400" dirty="0" smtClean="0"/>
              <a:t>Systems 		Specialist</a:t>
            </a:r>
            <a:endParaRPr lang="en-US" sz="1400" dirty="0"/>
          </a:p>
        </p:txBody>
      </p:sp>
    </p:spTree>
    <p:extLst>
      <p:ext uri="{BB962C8B-B14F-4D97-AF65-F5344CB8AC3E}">
        <p14:creationId xmlns:p14="http://schemas.microsoft.com/office/powerpoint/2010/main" val="33673603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40" y="4142232"/>
            <a:ext cx="10241280" cy="1621536"/>
          </a:xfrm>
          <a:prstGeom prst="rect">
            <a:avLst/>
          </a:prstGeom>
        </p:spPr>
      </p:pic>
      <p:sp>
        <p:nvSpPr>
          <p:cNvPr id="4" name="Rectangle 3"/>
          <p:cNvSpPr/>
          <p:nvPr/>
        </p:nvSpPr>
        <p:spPr>
          <a:xfrm>
            <a:off x="4114800" y="1371600"/>
            <a:ext cx="7525264" cy="1631216"/>
          </a:xfrm>
          <a:prstGeom prst="rect">
            <a:avLst/>
          </a:prstGeom>
        </p:spPr>
        <p:txBody>
          <a:bodyPr wrap="square">
            <a:spAutoFit/>
          </a:bodyPr>
          <a:lstStyle/>
          <a:p>
            <a:pPr marL="285750" marR="0" lvl="0" indent="-285750">
              <a:spcBef>
                <a:spcPts val="0"/>
              </a:spcBef>
              <a:spcAft>
                <a:spcPts val="0"/>
              </a:spcAft>
              <a:buFont typeface="Arial" panose="020B0604020202020204" pitchFamily="34" charset="0"/>
              <a:buChar char="•"/>
            </a:pPr>
            <a:r>
              <a:rPr lang="en-US" sz="2000" dirty="0">
                <a:latin typeface="Arial" panose="020B0604020202020204" pitchFamily="34" charset="0"/>
                <a:ea typeface="Arial" panose="020B0604020202020204" pitchFamily="34" charset="0"/>
                <a:cs typeface="Arial" panose="020B0604020202020204" pitchFamily="34" charset="0"/>
              </a:rPr>
              <a:t>Herd composition: the number of animals in this category</a:t>
            </a:r>
            <a:endParaRPr lang="en-GB" sz="2000" dirty="0">
              <a:latin typeface="Arial" panose="020B0604020202020204" pitchFamily="34" charset="0"/>
              <a:ea typeface="Arial" panose="020B0604020202020204" pitchFamily="34" charset="0"/>
              <a:cs typeface="Arial" panose="020B0604020202020204" pitchFamily="34" charset="0"/>
            </a:endParaRPr>
          </a:p>
          <a:p>
            <a:pPr marL="285750" marR="0" lvl="0" indent="-285750">
              <a:spcBef>
                <a:spcPts val="0"/>
              </a:spcBef>
              <a:spcAft>
                <a:spcPts val="0"/>
              </a:spcAft>
              <a:buFont typeface="Arial" panose="020B0604020202020204" pitchFamily="34" charset="0"/>
              <a:buChar char="•"/>
            </a:pPr>
            <a:r>
              <a:rPr lang="en-US" sz="2000" dirty="0">
                <a:latin typeface="Arial" panose="020B0604020202020204" pitchFamily="34" charset="0"/>
                <a:ea typeface="Arial" panose="020B0604020202020204" pitchFamily="34" charset="0"/>
                <a:cs typeface="Arial" panose="020B0604020202020204" pitchFamily="34" charset="0"/>
              </a:rPr>
              <a:t>Annual milk production: the total annual milk production (taking into account variances due to lactation period, </a:t>
            </a:r>
            <a:r>
              <a:rPr lang="en-US" sz="2000" dirty="0" err="1">
                <a:latin typeface="Arial" panose="020B0604020202020204" pitchFamily="34" charset="0"/>
                <a:ea typeface="Arial" panose="020B0604020202020204" pitchFamily="34" charset="0"/>
                <a:cs typeface="Arial" panose="020B0604020202020204" pitchFamily="34" charset="0"/>
              </a:rPr>
              <a:t>etc</a:t>
            </a:r>
            <a:r>
              <a:rPr lang="en-US" sz="2000" dirty="0">
                <a:latin typeface="Arial" panose="020B0604020202020204" pitchFamily="34" charset="0"/>
                <a:ea typeface="Arial" panose="020B0604020202020204" pitchFamily="34" charset="0"/>
                <a:cs typeface="Arial" panose="020B0604020202020204" pitchFamily="34" charset="0"/>
              </a:rPr>
              <a:t>).  This information is only provided for the relevant livestock types (e.g. not for the poultry or the male cattle</a:t>
            </a:r>
            <a:r>
              <a:rPr lang="en-US" sz="2000" dirty="0" smtClean="0">
                <a:latin typeface="Arial" panose="020B0604020202020204" pitchFamily="34" charset="0"/>
                <a:ea typeface="Arial" panose="020B0604020202020204" pitchFamily="34" charset="0"/>
                <a:cs typeface="Arial" panose="020B0604020202020204" pitchFamily="34" charset="0"/>
              </a:rPr>
              <a:t>)</a:t>
            </a:r>
            <a:endParaRPr lang="en-GB" sz="2000" dirty="0">
              <a:latin typeface="Arial" panose="020B0604020202020204" pitchFamily="34" charset="0"/>
              <a:ea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244DF60-AD6E-4D21-B2B3-4897506C3123}"/>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81F108-C119-42E9-845B-F38C79665145}"/>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35D6272-565D-453E-91D0-0533B2E45193}"/>
              </a:ext>
            </a:extLst>
          </p:cNvPr>
          <p:cNvGrpSpPr/>
          <p:nvPr/>
        </p:nvGrpSpPr>
        <p:grpSpPr>
          <a:xfrm>
            <a:off x="554356" y="1355821"/>
            <a:ext cx="2082522" cy="915282"/>
            <a:chOff x="5750265" y="2486904"/>
            <a:chExt cx="2082522" cy="915282"/>
          </a:xfrm>
        </p:grpSpPr>
        <p:grpSp>
          <p:nvGrpSpPr>
            <p:cNvPr id="10" name="Group 9">
              <a:extLst>
                <a:ext uri="{FF2B5EF4-FFF2-40B4-BE49-F238E27FC236}">
                  <a16:creationId xmlns:a16="http://schemas.microsoft.com/office/drawing/2014/main" id="{DFB4C4A0-863D-47E1-9310-CA154D9B9D48}"/>
                </a:ext>
              </a:extLst>
            </p:cNvPr>
            <p:cNvGrpSpPr/>
            <p:nvPr/>
          </p:nvGrpSpPr>
          <p:grpSpPr>
            <a:xfrm>
              <a:off x="5750265" y="2486904"/>
              <a:ext cx="2082522" cy="915282"/>
              <a:chOff x="597121" y="2256610"/>
              <a:chExt cx="2082522" cy="915282"/>
            </a:xfrm>
          </p:grpSpPr>
          <p:sp>
            <p:nvSpPr>
              <p:cNvPr id="12" name="Shape 929">
                <a:extLst>
                  <a:ext uri="{FF2B5EF4-FFF2-40B4-BE49-F238E27FC236}">
                    <a16:creationId xmlns:a16="http://schemas.microsoft.com/office/drawing/2014/main" id="{EF8327B6-482C-47C8-BFA5-3C42CDF90773}"/>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53E6A190-7F3B-4E6D-98CA-01B40EF5BE0C}"/>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9AB77962-6139-4BCD-833F-2B35F4396CE4}"/>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FC8CBCAB-5573-4976-8A67-46F8A6F4FFB0}"/>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A46FD920-4662-41E1-80DC-1A9F123109D7}"/>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AFC660A4-AD4B-46D4-9EB1-0ED73DADBF3F}"/>
                </a:ext>
              </a:extLst>
            </p:cNvPr>
            <p:cNvPicPr/>
            <p:nvPr/>
          </p:nvPicPr>
          <p:blipFill>
            <a:blip r:embed="rId4"/>
            <a:stretch>
              <a:fillRect/>
            </a:stretch>
          </p:blipFill>
          <p:spPr>
            <a:xfrm>
              <a:off x="5823144" y="2668311"/>
              <a:ext cx="457200" cy="457200"/>
            </a:xfrm>
            <a:prstGeom prst="rect">
              <a:avLst/>
            </a:prstGeom>
          </p:spPr>
        </p:pic>
      </p:grpSp>
    </p:spTree>
    <p:extLst>
      <p:ext uri="{BB962C8B-B14F-4D97-AF65-F5344CB8AC3E}">
        <p14:creationId xmlns:p14="http://schemas.microsoft.com/office/powerpoint/2010/main" val="765396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4" name="Rectangle 3"/>
          <p:cNvSpPr/>
          <p:nvPr/>
        </p:nvSpPr>
        <p:spPr>
          <a:xfrm>
            <a:off x="3200400" y="1158240"/>
            <a:ext cx="8811424" cy="3785652"/>
          </a:xfrm>
          <a:prstGeom prst="rect">
            <a:avLst/>
          </a:prstGeom>
        </p:spPr>
        <p:txBody>
          <a:bodyPr wrap="square">
            <a:spAutoFit/>
          </a:bodyPr>
          <a:lstStyle/>
          <a:p>
            <a:pPr marL="800100" lvl="1" indent="-342900">
              <a:buFont typeface="Arial" panose="020B0604020202020204" pitchFamily="34" charset="0"/>
              <a:buChar char="•"/>
            </a:pPr>
            <a:r>
              <a:rPr lang="en-US" sz="2000" dirty="0"/>
              <a:t>Time spent in the stable: the fraction of the day that an animal of this type normally spends inside a stable; a stable is any structure where there is some form of  closed space, and where the manure that is produced by the livestock remains away from the outside natural elements until it is collected and displaced.</a:t>
            </a:r>
            <a:endParaRPr lang="en-GB" sz="2000" dirty="0"/>
          </a:p>
          <a:p>
            <a:pPr marL="800100" lvl="1" indent="-342900">
              <a:buFont typeface="Arial" panose="020B0604020202020204" pitchFamily="34" charset="0"/>
              <a:buChar char="•"/>
            </a:pPr>
            <a:r>
              <a:rPr lang="en-US" sz="2000" dirty="0"/>
              <a:t>Time spent in yard: a yard is therein defined as an enclosure or tethering area where the manure produced in that area is subject to the elements</a:t>
            </a:r>
            <a:endParaRPr lang="en-GB" sz="2000" dirty="0"/>
          </a:p>
          <a:p>
            <a:pPr marL="800100" lvl="1" indent="-342900">
              <a:buFont typeface="Arial" panose="020B0604020202020204" pitchFamily="34" charset="0"/>
              <a:buChar char="•"/>
            </a:pPr>
            <a:r>
              <a:rPr lang="en-US" sz="2000" dirty="0"/>
              <a:t>Time spent  grazing pasture/field on-farm</a:t>
            </a:r>
            <a:endParaRPr lang="en-GB" sz="2000" dirty="0"/>
          </a:p>
          <a:p>
            <a:pPr marL="800100" lvl="1" indent="-342900">
              <a:buFont typeface="Arial" panose="020B0604020202020204" pitchFamily="34" charset="0"/>
              <a:buChar char="•"/>
            </a:pPr>
            <a:r>
              <a:rPr lang="en-US" sz="2000" dirty="0"/>
              <a:t>Time spent grazing off-farm:  the value in this column </a:t>
            </a:r>
            <a:r>
              <a:rPr lang="en-US" sz="2000" dirty="0">
                <a:solidFill>
                  <a:srgbClr val="FF0000"/>
                </a:solidFill>
              </a:rPr>
              <a:t>calculated</a:t>
            </a:r>
            <a:r>
              <a:rPr lang="en-US" sz="2000" dirty="0"/>
              <a:t> on the values you have input in the previous three columns.  It is assumed that all time not spent in the stable, the yard or grazing on-farm, is spent grazing off-farm </a:t>
            </a:r>
            <a:endParaRPr lang="en-GB"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937760"/>
            <a:ext cx="10241280" cy="1645920"/>
          </a:xfrm>
          <a:prstGeom prst="rect">
            <a:avLst/>
          </a:prstGeom>
        </p:spPr>
      </p:pic>
      <p:sp>
        <p:nvSpPr>
          <p:cNvPr id="8" name="Rectangle 7">
            <a:extLst>
              <a:ext uri="{FF2B5EF4-FFF2-40B4-BE49-F238E27FC236}">
                <a16:creationId xmlns:a16="http://schemas.microsoft.com/office/drawing/2014/main" id="{7F2BF8E5-D62B-4CEA-9D52-69F0E754E60A}"/>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3B31A6-27B3-4A41-B742-900778D74686}"/>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60998C1-DCC8-4267-AB9B-F99A6CD63604}"/>
              </a:ext>
            </a:extLst>
          </p:cNvPr>
          <p:cNvGrpSpPr/>
          <p:nvPr/>
        </p:nvGrpSpPr>
        <p:grpSpPr>
          <a:xfrm>
            <a:off x="554356" y="1355821"/>
            <a:ext cx="2082522" cy="915282"/>
            <a:chOff x="5750265" y="2486904"/>
            <a:chExt cx="2082522" cy="915282"/>
          </a:xfrm>
        </p:grpSpPr>
        <p:grpSp>
          <p:nvGrpSpPr>
            <p:cNvPr id="11" name="Group 10">
              <a:extLst>
                <a:ext uri="{FF2B5EF4-FFF2-40B4-BE49-F238E27FC236}">
                  <a16:creationId xmlns:a16="http://schemas.microsoft.com/office/drawing/2014/main" id="{8B8E5F8B-2F1A-46CF-86C3-2F9CEABA6A96}"/>
                </a:ext>
              </a:extLst>
            </p:cNvPr>
            <p:cNvGrpSpPr/>
            <p:nvPr/>
          </p:nvGrpSpPr>
          <p:grpSpPr>
            <a:xfrm>
              <a:off x="5750265" y="2486904"/>
              <a:ext cx="2082522" cy="915282"/>
              <a:chOff x="597121" y="2256610"/>
              <a:chExt cx="2082522" cy="915282"/>
            </a:xfrm>
          </p:grpSpPr>
          <p:sp>
            <p:nvSpPr>
              <p:cNvPr id="13" name="Shape 929">
                <a:extLst>
                  <a:ext uri="{FF2B5EF4-FFF2-40B4-BE49-F238E27FC236}">
                    <a16:creationId xmlns:a16="http://schemas.microsoft.com/office/drawing/2014/main" id="{08273554-E7DF-45A5-AD24-8DDC07425EEE}"/>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BA527B2E-B405-4241-A6C5-E1709C300B37}"/>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B2BFDF8C-9B4A-424C-ACBA-6ECBD7188E4B}"/>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3A00109B-1C5D-4D85-9CE1-0D90B2A88078}"/>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3E8D2FDA-B26B-4D06-BE22-33DB2AD7EE5C}"/>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2EFBF591-F6CA-4AF5-86BE-5E21911B4BDA}"/>
                </a:ext>
              </a:extLst>
            </p:cNvPr>
            <p:cNvPicPr/>
            <p:nvPr/>
          </p:nvPicPr>
          <p:blipFill>
            <a:blip r:embed="rId4"/>
            <a:stretch>
              <a:fillRect/>
            </a:stretch>
          </p:blipFill>
          <p:spPr>
            <a:xfrm>
              <a:off x="5823144" y="2668311"/>
              <a:ext cx="457200" cy="457200"/>
            </a:xfrm>
            <a:prstGeom prst="rect">
              <a:avLst/>
            </a:prstGeom>
          </p:spPr>
        </p:pic>
      </p:grpSp>
    </p:spTree>
    <p:extLst>
      <p:ext uri="{BB962C8B-B14F-4D97-AF65-F5344CB8AC3E}">
        <p14:creationId xmlns:p14="http://schemas.microsoft.com/office/powerpoint/2010/main" val="60033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937760"/>
            <a:ext cx="10271760" cy="1645920"/>
          </a:xfrm>
          <a:prstGeom prst="rect">
            <a:avLst/>
          </a:prstGeom>
        </p:spPr>
      </p:pic>
      <p:sp>
        <p:nvSpPr>
          <p:cNvPr id="5" name="Rectangle 4"/>
          <p:cNvSpPr/>
          <p:nvPr/>
        </p:nvSpPr>
        <p:spPr>
          <a:xfrm>
            <a:off x="3048000" y="1264140"/>
            <a:ext cx="8592064" cy="2862322"/>
          </a:xfrm>
          <a:prstGeom prst="rect">
            <a:avLst/>
          </a:prstGeom>
        </p:spPr>
        <p:txBody>
          <a:bodyPr wrap="square">
            <a:spAutoFit/>
          </a:bodyPr>
          <a:lstStyle/>
          <a:p>
            <a:pPr marL="742950" lvl="1" indent="-285750">
              <a:buFont typeface="Arial" panose="020B0604020202020204" pitchFamily="34" charset="0"/>
              <a:buChar char="•"/>
            </a:pPr>
            <a:r>
              <a:rPr lang="en-US" sz="2000" dirty="0"/>
              <a:t>Collection of manure in stable: which fraction of the manure that is produced in the stable is collected vs. left on the floor</a:t>
            </a:r>
            <a:endParaRPr lang="en-GB" sz="2000" dirty="0"/>
          </a:p>
          <a:p>
            <a:pPr marL="742950" lvl="1" indent="-285750">
              <a:buFont typeface="Arial" panose="020B0604020202020204" pitchFamily="34" charset="0"/>
              <a:buChar char="•"/>
            </a:pPr>
            <a:r>
              <a:rPr lang="en-US" sz="2000" dirty="0"/>
              <a:t>Collection of manure in yard: which fraction of the manure produced in the yard is collected vs. left on the soil</a:t>
            </a:r>
            <a:endParaRPr lang="en-GB" sz="2000" dirty="0"/>
          </a:p>
          <a:p>
            <a:pPr marL="742950" lvl="1" indent="-285750">
              <a:buFont typeface="Arial" panose="020B0604020202020204" pitchFamily="34" charset="0"/>
              <a:buChar char="•"/>
            </a:pPr>
            <a:r>
              <a:rPr lang="en-US" sz="2000" dirty="0"/>
              <a:t>Collection of manure in fields/pasture: which fraction of the manure produced in the field or on the pasture is collected vs. left on the soil</a:t>
            </a:r>
            <a:endParaRPr lang="en-GB" sz="2000" dirty="0"/>
          </a:p>
          <a:p>
            <a:pPr marL="742950" lvl="1" indent="-285750">
              <a:buFont typeface="Arial" panose="020B0604020202020204" pitchFamily="34" charset="0"/>
              <a:buChar char="•"/>
            </a:pPr>
            <a:r>
              <a:rPr lang="en-US" sz="2000" dirty="0"/>
              <a:t>On-farm manure used as fertilizer: in many farms, the manure is not only collected and stored but also used for fertilizing crops.  Here you are asked to indicate which fraction of the collected manure is used as fertilizer.</a:t>
            </a:r>
            <a:endParaRPr lang="en-GB" sz="2000" dirty="0"/>
          </a:p>
        </p:txBody>
      </p:sp>
      <p:sp>
        <p:nvSpPr>
          <p:cNvPr id="7" name="Rectangle 6">
            <a:extLst>
              <a:ext uri="{FF2B5EF4-FFF2-40B4-BE49-F238E27FC236}">
                <a16:creationId xmlns:a16="http://schemas.microsoft.com/office/drawing/2014/main" id="{B73A2863-79DB-49F0-BB16-789B05165C77}"/>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3D7E27D-36E8-4264-B940-054A33020802}"/>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C761F01E-B271-432A-A9B1-5D9FA4AEE85B}"/>
              </a:ext>
            </a:extLst>
          </p:cNvPr>
          <p:cNvGrpSpPr/>
          <p:nvPr/>
        </p:nvGrpSpPr>
        <p:grpSpPr>
          <a:xfrm>
            <a:off x="554356" y="1355821"/>
            <a:ext cx="2082522" cy="915282"/>
            <a:chOff x="5750265" y="2486904"/>
            <a:chExt cx="2082522" cy="915282"/>
          </a:xfrm>
        </p:grpSpPr>
        <p:grpSp>
          <p:nvGrpSpPr>
            <p:cNvPr id="10" name="Group 9">
              <a:extLst>
                <a:ext uri="{FF2B5EF4-FFF2-40B4-BE49-F238E27FC236}">
                  <a16:creationId xmlns:a16="http://schemas.microsoft.com/office/drawing/2014/main" id="{56BD7CB6-3C40-484A-8544-64F1148250AD}"/>
                </a:ext>
              </a:extLst>
            </p:cNvPr>
            <p:cNvGrpSpPr/>
            <p:nvPr/>
          </p:nvGrpSpPr>
          <p:grpSpPr>
            <a:xfrm>
              <a:off x="5750265" y="2486904"/>
              <a:ext cx="2082522" cy="915282"/>
              <a:chOff x="597121" y="2256610"/>
              <a:chExt cx="2082522" cy="915282"/>
            </a:xfrm>
          </p:grpSpPr>
          <p:sp>
            <p:nvSpPr>
              <p:cNvPr id="12" name="Shape 929">
                <a:extLst>
                  <a:ext uri="{FF2B5EF4-FFF2-40B4-BE49-F238E27FC236}">
                    <a16:creationId xmlns:a16="http://schemas.microsoft.com/office/drawing/2014/main" id="{ECDBD1B2-04EC-4888-B3D3-6C2C88D5F686}"/>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5F719DAC-8D1B-41A8-BF3E-45DCEBE4DB6A}"/>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E6E89940-86F6-484B-972D-B866518C9142}"/>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9BD12460-F81A-42ED-BE8C-9AC7BBE685CC}"/>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ED1FF37D-35B8-42D9-9046-A5BE7564E19A}"/>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4C9398AA-8D3B-463F-8CC6-880BA507E6D9}"/>
                </a:ext>
              </a:extLst>
            </p:cNvPr>
            <p:cNvPicPr/>
            <p:nvPr/>
          </p:nvPicPr>
          <p:blipFill>
            <a:blip r:embed="rId4"/>
            <a:stretch>
              <a:fillRect/>
            </a:stretch>
          </p:blipFill>
          <p:spPr>
            <a:xfrm>
              <a:off x="5823144" y="2668311"/>
              <a:ext cx="457200" cy="457200"/>
            </a:xfrm>
            <a:prstGeom prst="rect">
              <a:avLst/>
            </a:prstGeom>
          </p:spPr>
        </p:pic>
      </p:grpSp>
    </p:spTree>
    <p:extLst>
      <p:ext uri="{BB962C8B-B14F-4D97-AF65-F5344CB8AC3E}">
        <p14:creationId xmlns:p14="http://schemas.microsoft.com/office/powerpoint/2010/main" val="1435511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5" name="Rectangle 4"/>
          <p:cNvSpPr/>
          <p:nvPr/>
        </p:nvSpPr>
        <p:spPr>
          <a:xfrm>
            <a:off x="3545633" y="1324905"/>
            <a:ext cx="8094432" cy="2862322"/>
          </a:xfrm>
          <a:prstGeom prst="rect">
            <a:avLst/>
          </a:prstGeom>
        </p:spPr>
        <p:txBody>
          <a:bodyPr wrap="square">
            <a:spAutoFit/>
          </a:bodyPr>
          <a:lstStyle/>
          <a:p>
            <a:pPr marL="285750" lvl="0" indent="-285750">
              <a:buFont typeface="Arial" panose="020B0604020202020204" pitchFamily="34" charset="0"/>
              <a:buChar char="•"/>
            </a:pPr>
            <a:r>
              <a:rPr lang="en-US" sz="2000" dirty="0"/>
              <a:t>solid storage: The storage of manure, typically for a period of several months, in unconfined piles or stacks. Manure is able to be stacked due to the presence of a sufficient amount of bedding material or loss of moisture by evaporation. </a:t>
            </a:r>
            <a:endParaRPr lang="en-GB" sz="2000" dirty="0"/>
          </a:p>
          <a:p>
            <a:pPr marL="285750" lvl="0" indent="-285750">
              <a:buFont typeface="Arial" panose="020B0604020202020204" pitchFamily="34" charset="0"/>
              <a:buChar char="•"/>
            </a:pPr>
            <a:r>
              <a:rPr lang="en-US" sz="2000" dirty="0"/>
              <a:t>dry lot: A paved or unpaved open confinement area without any significant vegetative cover where accumulating manure may be removed periodically. </a:t>
            </a:r>
            <a:endParaRPr lang="en-GB" sz="2000" dirty="0"/>
          </a:p>
          <a:p>
            <a:pPr marL="285750" lvl="0" indent="-285750">
              <a:buFont typeface="Arial" panose="020B0604020202020204" pitchFamily="34" charset="0"/>
              <a:buChar char="•"/>
            </a:pPr>
            <a:r>
              <a:rPr lang="en-US" sz="2000" dirty="0"/>
              <a:t>pasture/range/paddock: The manure from pasture and range grazing animals is allowed to lie as deposited, and is not managed.</a:t>
            </a:r>
            <a:endParaRPr lang="en-GB"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745" y="4381211"/>
            <a:ext cx="4781550" cy="1162050"/>
          </a:xfrm>
          <a:prstGeom prst="rect">
            <a:avLst/>
          </a:prstGeom>
        </p:spPr>
      </p:pic>
      <p:sp>
        <p:nvSpPr>
          <p:cNvPr id="7" name="Rectangle 6">
            <a:extLst>
              <a:ext uri="{FF2B5EF4-FFF2-40B4-BE49-F238E27FC236}">
                <a16:creationId xmlns:a16="http://schemas.microsoft.com/office/drawing/2014/main" id="{B0F113D0-5B22-4F83-8FBD-7BA99FAF0A0A}"/>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837CA50-80FF-45E1-83FA-9309909C3684}"/>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06363AB3-2A95-41AA-87DC-FF28B01EC96A}"/>
              </a:ext>
            </a:extLst>
          </p:cNvPr>
          <p:cNvGrpSpPr/>
          <p:nvPr/>
        </p:nvGrpSpPr>
        <p:grpSpPr>
          <a:xfrm>
            <a:off x="554356" y="1355821"/>
            <a:ext cx="2082522" cy="915282"/>
            <a:chOff x="5750265" y="2486904"/>
            <a:chExt cx="2082522" cy="915282"/>
          </a:xfrm>
        </p:grpSpPr>
        <p:grpSp>
          <p:nvGrpSpPr>
            <p:cNvPr id="10" name="Group 9">
              <a:extLst>
                <a:ext uri="{FF2B5EF4-FFF2-40B4-BE49-F238E27FC236}">
                  <a16:creationId xmlns:a16="http://schemas.microsoft.com/office/drawing/2014/main" id="{17B5BF38-92C6-4D7C-AB00-0F2F978A5E79}"/>
                </a:ext>
              </a:extLst>
            </p:cNvPr>
            <p:cNvGrpSpPr/>
            <p:nvPr/>
          </p:nvGrpSpPr>
          <p:grpSpPr>
            <a:xfrm>
              <a:off x="5750265" y="2486904"/>
              <a:ext cx="2082522" cy="915282"/>
              <a:chOff x="597121" y="2256610"/>
              <a:chExt cx="2082522" cy="915282"/>
            </a:xfrm>
          </p:grpSpPr>
          <p:sp>
            <p:nvSpPr>
              <p:cNvPr id="12" name="Shape 929">
                <a:extLst>
                  <a:ext uri="{FF2B5EF4-FFF2-40B4-BE49-F238E27FC236}">
                    <a16:creationId xmlns:a16="http://schemas.microsoft.com/office/drawing/2014/main" id="{A8E12199-BCCF-48B0-96DF-8D418C903D89}"/>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AD07FF86-FE75-4B63-8982-F0BA7D35B670}"/>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52B88753-8C06-40D4-A544-D57B80748F82}"/>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4C7455DA-4359-449B-8848-191A14684161}"/>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BE49A76F-B95C-445E-ADB2-955C0C052A65}"/>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EA06BBB3-A61A-4C5F-87E6-9DD6A7D37C06}"/>
                </a:ext>
              </a:extLst>
            </p:cNvPr>
            <p:cNvPicPr/>
            <p:nvPr/>
          </p:nvPicPr>
          <p:blipFill>
            <a:blip r:embed="rId4"/>
            <a:stretch>
              <a:fillRect/>
            </a:stretch>
          </p:blipFill>
          <p:spPr>
            <a:xfrm>
              <a:off x="5823144" y="2668311"/>
              <a:ext cx="457200" cy="457200"/>
            </a:xfrm>
            <a:prstGeom prst="rect">
              <a:avLst/>
            </a:prstGeom>
          </p:spPr>
        </p:pic>
      </p:grpSp>
    </p:spTree>
    <p:extLst>
      <p:ext uri="{BB962C8B-B14F-4D97-AF65-F5344CB8AC3E}">
        <p14:creationId xmlns:p14="http://schemas.microsoft.com/office/powerpoint/2010/main" val="1188257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5" name="Rectangle 4"/>
          <p:cNvSpPr/>
          <p:nvPr/>
        </p:nvSpPr>
        <p:spPr>
          <a:xfrm>
            <a:off x="3551853" y="1526306"/>
            <a:ext cx="8088211" cy="2862322"/>
          </a:xfrm>
          <a:prstGeom prst="rect">
            <a:avLst/>
          </a:prstGeom>
        </p:spPr>
        <p:txBody>
          <a:bodyPr wrap="square">
            <a:spAutoFit/>
          </a:bodyPr>
          <a:lstStyle/>
          <a:p>
            <a:pPr marL="285750" lvl="0" indent="-285750">
              <a:buFont typeface="Arial" panose="020B0604020202020204" pitchFamily="34" charset="0"/>
              <a:buChar char="•"/>
            </a:pPr>
            <a:r>
              <a:rPr lang="en-US" sz="2000" dirty="0"/>
              <a:t>annual purchase of animal manure: if manure is bought, indicate here how much.  This is expressed in kg N/year.  E.g. </a:t>
            </a:r>
            <a:endParaRPr lang="en-GB" sz="2000" dirty="0"/>
          </a:p>
          <a:p>
            <a:pPr marL="285750" lvl="0" indent="-285750">
              <a:buFont typeface="Arial" panose="020B0604020202020204" pitchFamily="34" charset="0"/>
              <a:buChar char="•"/>
            </a:pPr>
            <a:r>
              <a:rPr lang="en-US" sz="2000" dirty="0"/>
              <a:t>annual purchase of compost: if compost is bought, indicate here how much</a:t>
            </a:r>
            <a:endParaRPr lang="en-GB" sz="2000" dirty="0"/>
          </a:p>
          <a:p>
            <a:pPr marL="285750" lvl="0" indent="-285750">
              <a:buFont typeface="Arial" panose="020B0604020202020204" pitchFamily="34" charset="0"/>
              <a:buChar char="•"/>
            </a:pPr>
            <a:r>
              <a:rPr lang="en-US" sz="2000" dirty="0"/>
              <a:t>annual purchase of other organic N additions: if any other organic sources of N are bought, indicate here how much</a:t>
            </a:r>
            <a:endParaRPr lang="en-GB" sz="2000" dirty="0"/>
          </a:p>
          <a:p>
            <a:pPr marL="285750" lvl="0" indent="-285750">
              <a:buFont typeface="Arial" panose="020B0604020202020204" pitchFamily="34" charset="0"/>
              <a:buChar char="•"/>
            </a:pPr>
            <a:r>
              <a:rPr lang="en-US" sz="2000" dirty="0"/>
              <a:t>annual purchase of bedding materials</a:t>
            </a:r>
            <a:endParaRPr lang="en-GB" sz="2000" dirty="0"/>
          </a:p>
          <a:p>
            <a:pPr marL="285750" lvl="0" indent="-285750">
              <a:buFont typeface="Arial" panose="020B0604020202020204" pitchFamily="34" charset="0"/>
              <a:buChar char="•"/>
            </a:pPr>
            <a:r>
              <a:rPr lang="en-US" sz="2000" dirty="0"/>
              <a:t>annual “sales” of home-produced manure:</a:t>
            </a:r>
            <a:endParaRPr lang="en-GB" sz="2000" dirty="0"/>
          </a:p>
          <a:p>
            <a:pPr marL="742950" lvl="1" indent="-285750">
              <a:buFont typeface="Arial" panose="020B0604020202020204" pitchFamily="34" charset="0"/>
              <a:buChar char="•"/>
            </a:pPr>
            <a:endParaRPr lang="en-GB"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143" y="4434176"/>
            <a:ext cx="4772025" cy="1019175"/>
          </a:xfrm>
          <a:prstGeom prst="rect">
            <a:avLst/>
          </a:prstGeom>
        </p:spPr>
      </p:pic>
      <p:sp>
        <p:nvSpPr>
          <p:cNvPr id="7" name="Rectangle 6">
            <a:extLst>
              <a:ext uri="{FF2B5EF4-FFF2-40B4-BE49-F238E27FC236}">
                <a16:creationId xmlns:a16="http://schemas.microsoft.com/office/drawing/2014/main" id="{A63B0CDC-742B-4683-B193-2642D421EFAB}"/>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4B03A40-E411-4A8D-B727-4F99BE42877E}"/>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150EE5-A0B2-4FB4-85D2-6370B28942BD}"/>
              </a:ext>
            </a:extLst>
          </p:cNvPr>
          <p:cNvGrpSpPr/>
          <p:nvPr/>
        </p:nvGrpSpPr>
        <p:grpSpPr>
          <a:xfrm>
            <a:off x="554356" y="1355821"/>
            <a:ext cx="2082522" cy="915282"/>
            <a:chOff x="5750265" y="2486904"/>
            <a:chExt cx="2082522" cy="915282"/>
          </a:xfrm>
        </p:grpSpPr>
        <p:grpSp>
          <p:nvGrpSpPr>
            <p:cNvPr id="10" name="Group 9">
              <a:extLst>
                <a:ext uri="{FF2B5EF4-FFF2-40B4-BE49-F238E27FC236}">
                  <a16:creationId xmlns:a16="http://schemas.microsoft.com/office/drawing/2014/main" id="{C878CC90-5C1F-496A-8C2E-99D5C388F4FC}"/>
                </a:ext>
              </a:extLst>
            </p:cNvPr>
            <p:cNvGrpSpPr/>
            <p:nvPr/>
          </p:nvGrpSpPr>
          <p:grpSpPr>
            <a:xfrm>
              <a:off x="5750265" y="2486904"/>
              <a:ext cx="2082522" cy="915282"/>
              <a:chOff x="597121" y="2256610"/>
              <a:chExt cx="2082522" cy="915282"/>
            </a:xfrm>
          </p:grpSpPr>
          <p:sp>
            <p:nvSpPr>
              <p:cNvPr id="12" name="Shape 929">
                <a:extLst>
                  <a:ext uri="{FF2B5EF4-FFF2-40B4-BE49-F238E27FC236}">
                    <a16:creationId xmlns:a16="http://schemas.microsoft.com/office/drawing/2014/main" id="{E310A125-03AB-4F7F-926F-38D48545049C}"/>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5E3850D1-4110-495A-B016-AB6965BED122}"/>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310E5574-EE6B-44F7-81D7-00161DA1E3C4}"/>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8BA3E0F6-3A05-4C55-A5DB-68EBC46FE3AD}"/>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884CC55D-F7C6-45BB-8342-CC7ABEC967E6}"/>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3A12F2CB-21AD-411D-9A5F-F37B037F9F8B}"/>
                </a:ext>
              </a:extLst>
            </p:cNvPr>
            <p:cNvPicPr/>
            <p:nvPr/>
          </p:nvPicPr>
          <p:blipFill>
            <a:blip r:embed="rId4"/>
            <a:stretch>
              <a:fillRect/>
            </a:stretch>
          </p:blipFill>
          <p:spPr>
            <a:xfrm>
              <a:off x="5823144" y="2668311"/>
              <a:ext cx="457200" cy="457200"/>
            </a:xfrm>
            <a:prstGeom prst="rect">
              <a:avLst/>
            </a:prstGeom>
          </p:spPr>
        </p:pic>
      </p:grpSp>
    </p:spTree>
    <p:extLst>
      <p:ext uri="{BB962C8B-B14F-4D97-AF65-F5344CB8AC3E}">
        <p14:creationId xmlns:p14="http://schemas.microsoft.com/office/powerpoint/2010/main" val="692765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5" name="Rectangle 4"/>
          <p:cNvSpPr/>
          <p:nvPr/>
        </p:nvSpPr>
        <p:spPr>
          <a:xfrm>
            <a:off x="3757126" y="1355821"/>
            <a:ext cx="7882938" cy="2831544"/>
          </a:xfrm>
          <a:prstGeom prst="rect">
            <a:avLst/>
          </a:prstGeom>
        </p:spPr>
        <p:txBody>
          <a:bodyPr wrap="square">
            <a:spAutoFit/>
          </a:bodyPr>
          <a:lstStyle/>
          <a:p>
            <a:pPr marL="285750" lvl="0" indent="-285750">
              <a:buFont typeface="Arial" panose="020B0604020202020204" pitchFamily="34" charset="0"/>
              <a:buChar char="•"/>
            </a:pPr>
            <a:r>
              <a:rPr lang="en-US" sz="2000" dirty="0"/>
              <a:t>waste – milk and meat  production</a:t>
            </a:r>
            <a:endParaRPr lang="en-GB" sz="2000" dirty="0"/>
          </a:p>
          <a:p>
            <a:pPr marL="285750" lvl="0" indent="-285750">
              <a:buFont typeface="Arial" panose="020B0604020202020204" pitchFamily="34" charset="0"/>
              <a:buChar char="•"/>
            </a:pPr>
            <a:r>
              <a:rPr lang="en-US" sz="2000" dirty="0"/>
              <a:t>waste – milk and meat  distribution</a:t>
            </a:r>
            <a:endParaRPr lang="en-GB" sz="2000" dirty="0"/>
          </a:p>
          <a:p>
            <a:pPr marL="285750" lvl="0" indent="-285750">
              <a:buFont typeface="Arial" panose="020B0604020202020204" pitchFamily="34" charset="0"/>
              <a:buChar char="•"/>
            </a:pPr>
            <a:r>
              <a:rPr lang="en-US" sz="2000" dirty="0"/>
              <a:t>waste – milk and meat  processing</a:t>
            </a:r>
            <a:endParaRPr lang="en-GB" sz="2000" dirty="0"/>
          </a:p>
          <a:p>
            <a:pPr marL="285750" lvl="0" indent="-285750">
              <a:buFont typeface="Arial" panose="020B0604020202020204" pitchFamily="34" charset="0"/>
              <a:buChar char="•"/>
            </a:pPr>
            <a:r>
              <a:rPr lang="en-US" sz="2000" dirty="0"/>
              <a:t>waste –  milk and meat  consumption</a:t>
            </a:r>
            <a:endParaRPr lang="en-GB" sz="2000" dirty="0"/>
          </a:p>
          <a:p>
            <a:pPr marL="285750" lvl="0" indent="-285750">
              <a:buFont typeface="Arial" panose="020B0604020202020204" pitchFamily="34" charset="0"/>
              <a:buChar char="•"/>
            </a:pPr>
            <a:r>
              <a:rPr lang="en-US" sz="2000" dirty="0"/>
              <a:t>Total: the total loss is calculated based on your input in the four waste cells </a:t>
            </a:r>
            <a:r>
              <a:rPr lang="en-US" sz="2000" dirty="0" smtClean="0"/>
              <a:t>above</a:t>
            </a:r>
          </a:p>
          <a:p>
            <a:pPr marL="285750" lvl="0" indent="-285750">
              <a:buFont typeface="Arial" panose="020B0604020202020204" pitchFamily="34" charset="0"/>
              <a:buChar char="•"/>
            </a:pPr>
            <a:endParaRPr lang="en-US" sz="2000" dirty="0" smtClean="0"/>
          </a:p>
          <a:p>
            <a:r>
              <a:rPr lang="en-GB" i="1" dirty="0"/>
              <a:t>default values </a:t>
            </a:r>
            <a:r>
              <a:rPr lang="en-GB" i="1" dirty="0" smtClean="0"/>
              <a:t> in the model based </a:t>
            </a:r>
            <a:r>
              <a:rPr lang="en-GB" i="1" dirty="0"/>
              <a:t>on </a:t>
            </a:r>
            <a:r>
              <a:rPr lang="en-GB" i="1" dirty="0" smtClean="0"/>
              <a:t>literature</a:t>
            </a:r>
            <a:endParaRPr lang="en-GB" sz="2000" dirty="0"/>
          </a:p>
          <a:p>
            <a:pPr marL="742950" lvl="1" indent="-285750">
              <a:buFont typeface="Arial" panose="020B0604020202020204" pitchFamily="34" charset="0"/>
              <a:buChar char="•"/>
            </a:pPr>
            <a:endParaRPr lang="en-GB" sz="2000" dirty="0"/>
          </a:p>
        </p:txBody>
      </p:sp>
      <p:sp>
        <p:nvSpPr>
          <p:cNvPr id="7" name="Rectangle 6">
            <a:extLst>
              <a:ext uri="{FF2B5EF4-FFF2-40B4-BE49-F238E27FC236}">
                <a16:creationId xmlns:a16="http://schemas.microsoft.com/office/drawing/2014/main" id="{64E53C73-3DE0-4C36-8C23-05F51ABEC359}"/>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630287-9108-4883-8CB6-326244BEF776}"/>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two</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1B8BADAC-D772-4EEA-8E8A-C48F7627D81D}"/>
              </a:ext>
            </a:extLst>
          </p:cNvPr>
          <p:cNvGrpSpPr/>
          <p:nvPr/>
        </p:nvGrpSpPr>
        <p:grpSpPr>
          <a:xfrm>
            <a:off x="554356" y="1355821"/>
            <a:ext cx="2082522" cy="915282"/>
            <a:chOff x="5750265" y="2486904"/>
            <a:chExt cx="2082522" cy="915282"/>
          </a:xfrm>
        </p:grpSpPr>
        <p:grpSp>
          <p:nvGrpSpPr>
            <p:cNvPr id="10" name="Group 9">
              <a:extLst>
                <a:ext uri="{FF2B5EF4-FFF2-40B4-BE49-F238E27FC236}">
                  <a16:creationId xmlns:a16="http://schemas.microsoft.com/office/drawing/2014/main" id="{577C1F0E-A6AC-4AE5-95ED-33365F545558}"/>
                </a:ext>
              </a:extLst>
            </p:cNvPr>
            <p:cNvGrpSpPr/>
            <p:nvPr/>
          </p:nvGrpSpPr>
          <p:grpSpPr>
            <a:xfrm>
              <a:off x="5750265" y="2486904"/>
              <a:ext cx="2082522" cy="915282"/>
              <a:chOff x="597121" y="2256610"/>
              <a:chExt cx="2082522" cy="915282"/>
            </a:xfrm>
          </p:grpSpPr>
          <p:sp>
            <p:nvSpPr>
              <p:cNvPr id="12" name="Shape 929">
                <a:extLst>
                  <a:ext uri="{FF2B5EF4-FFF2-40B4-BE49-F238E27FC236}">
                    <a16:creationId xmlns:a16="http://schemas.microsoft.com/office/drawing/2014/main" id="{E661D425-AA80-4E11-ACD9-AF4B5266AE97}"/>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7888760F-EDF1-441B-96FC-8509E55C7492}"/>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17EE6912-E768-43AD-88CC-8D95567356AB}"/>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Livestock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1538DE5F-638C-4E5E-9A1B-322B1C37ADCB}"/>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Numbers, Manure </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&amp; Waste</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20739E2C-957C-4EA9-827A-90DC44AE4188}"/>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B15C20C7-267D-459A-B930-44B10C85C612}"/>
                </a:ext>
              </a:extLst>
            </p:cNvPr>
            <p:cNvPicPr/>
            <p:nvPr/>
          </p:nvPicPr>
          <p:blipFill>
            <a:blip r:embed="rId3"/>
            <a:stretch>
              <a:fillRect/>
            </a:stretch>
          </p:blipFill>
          <p:spPr>
            <a:xfrm>
              <a:off x="5823144" y="2668311"/>
              <a:ext cx="457200" cy="457200"/>
            </a:xfrm>
            <a:prstGeom prst="rect">
              <a:avLst/>
            </a:prstGeom>
          </p:spPr>
        </p:pic>
      </p:grpSp>
      <p:pic>
        <p:nvPicPr>
          <p:cNvPr id="2" name="Picture 1"/>
          <p:cNvPicPr>
            <a:picLocks noChangeAspect="1"/>
          </p:cNvPicPr>
          <p:nvPr/>
        </p:nvPicPr>
        <p:blipFill>
          <a:blip r:embed="rId4"/>
          <a:stretch>
            <a:fillRect/>
          </a:stretch>
        </p:blipFill>
        <p:spPr>
          <a:xfrm>
            <a:off x="384643" y="4322948"/>
            <a:ext cx="11561756" cy="1315852"/>
          </a:xfrm>
          <a:prstGeom prst="rect">
            <a:avLst/>
          </a:prstGeom>
        </p:spPr>
      </p:pic>
    </p:spTree>
    <p:extLst>
      <p:ext uri="{BB962C8B-B14F-4D97-AF65-F5344CB8AC3E}">
        <p14:creationId xmlns:p14="http://schemas.microsoft.com/office/powerpoint/2010/main" val="134533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Breakout session </a:t>
            </a:r>
            <a:r>
              <a:rPr lang="en-US" dirty="0" smtClean="0"/>
              <a:t>2</a:t>
            </a:r>
            <a:endParaRPr lang="en-US" dirty="0"/>
          </a:p>
        </p:txBody>
      </p:sp>
      <p:sp>
        <p:nvSpPr>
          <p:cNvPr id="5" name="Content Placeholder 4"/>
          <p:cNvSpPr>
            <a:spLocks noGrp="1"/>
          </p:cNvSpPr>
          <p:nvPr>
            <p:ph idx="1"/>
          </p:nvPr>
        </p:nvSpPr>
        <p:spPr/>
        <p:txBody>
          <a:bodyPr/>
          <a:lstStyle/>
          <a:p>
            <a:r>
              <a:rPr lang="en-US" dirty="0" smtClean="0"/>
              <a:t>Polly </a:t>
            </a:r>
            <a:endParaRPr lang="en-US" dirty="0"/>
          </a:p>
          <a:p>
            <a:endParaRPr lang="en-US" dirty="0"/>
          </a:p>
        </p:txBody>
      </p:sp>
    </p:spTree>
    <p:extLst>
      <p:ext uri="{BB962C8B-B14F-4D97-AF65-F5344CB8AC3E}">
        <p14:creationId xmlns:p14="http://schemas.microsoft.com/office/powerpoint/2010/main" val="301537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9565" y="2050490"/>
            <a:ext cx="10515600" cy="1325563"/>
          </a:xfrm>
        </p:spPr>
        <p:txBody>
          <a:bodyPr/>
          <a:lstStyle/>
          <a:p>
            <a:pPr algn="ctr"/>
            <a:r>
              <a:rPr lang="en-US" dirty="0">
                <a:solidFill>
                  <a:srgbClr val="212121"/>
                </a:solidFill>
                <a:latin typeface="Roboto" panose="02000000000000000000" pitchFamily="2" charset="0"/>
                <a:ea typeface="Roboto" panose="02000000000000000000" pitchFamily="2" charset="0"/>
                <a:cs typeface="Roboto" panose="02000000000000000000" pitchFamily="2" charset="0"/>
              </a:rPr>
              <a:t>Feeding</a:t>
            </a:r>
            <a:endParaRPr lang="en-US" dirty="0"/>
          </a:p>
        </p:txBody>
      </p:sp>
    </p:spTree>
    <p:extLst>
      <p:ext uri="{BB962C8B-B14F-4D97-AF65-F5344CB8AC3E}">
        <p14:creationId xmlns:p14="http://schemas.microsoft.com/office/powerpoint/2010/main" val="1758977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12" name="Rectangle 11">
            <a:extLst>
              <a:ext uri="{FF2B5EF4-FFF2-40B4-BE49-F238E27FC236}">
                <a16:creationId xmlns:a16="http://schemas.microsoft.com/office/drawing/2014/main" id="{25C37B16-0465-4434-B6C5-25A097683DF0}"/>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4F8F03B-5F0F-4887-910A-404E621E12DD}"/>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three</a:t>
            </a:r>
            <a:endParaRPr lang="en-GB" b="1" dirty="0">
              <a:latin typeface="Calibri Light" panose="020F030202020403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CC0490CB-5DF5-4B4A-BB14-26A918D0E767}"/>
              </a:ext>
            </a:extLst>
          </p:cNvPr>
          <p:cNvGrpSpPr/>
          <p:nvPr/>
        </p:nvGrpSpPr>
        <p:grpSpPr>
          <a:xfrm>
            <a:off x="554356" y="1355821"/>
            <a:ext cx="2082522" cy="915282"/>
            <a:chOff x="5750265" y="3663235"/>
            <a:chExt cx="2082522" cy="915282"/>
          </a:xfrm>
        </p:grpSpPr>
        <p:grpSp>
          <p:nvGrpSpPr>
            <p:cNvPr id="17" name="Group 16">
              <a:extLst>
                <a:ext uri="{FF2B5EF4-FFF2-40B4-BE49-F238E27FC236}">
                  <a16:creationId xmlns:a16="http://schemas.microsoft.com/office/drawing/2014/main" id="{FF298875-87AC-4584-BFA1-7F93635A78E7}"/>
                </a:ext>
              </a:extLst>
            </p:cNvPr>
            <p:cNvGrpSpPr/>
            <p:nvPr/>
          </p:nvGrpSpPr>
          <p:grpSpPr>
            <a:xfrm>
              <a:off x="5750265" y="3663235"/>
              <a:ext cx="2082522" cy="915282"/>
              <a:chOff x="597121" y="2256610"/>
              <a:chExt cx="2082522" cy="915282"/>
            </a:xfrm>
          </p:grpSpPr>
          <p:sp>
            <p:nvSpPr>
              <p:cNvPr id="19" name="Shape 929">
                <a:extLst>
                  <a:ext uri="{FF2B5EF4-FFF2-40B4-BE49-F238E27FC236}">
                    <a16:creationId xmlns:a16="http://schemas.microsoft.com/office/drawing/2014/main" id="{9532F27E-C63B-42D7-9418-C07A478990BB}"/>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20" name="Shape 930">
                <a:extLst>
                  <a:ext uri="{FF2B5EF4-FFF2-40B4-BE49-F238E27FC236}">
                    <a16:creationId xmlns:a16="http://schemas.microsoft.com/office/drawing/2014/main" id="{20063321-B5A9-4C51-B566-477CABFD0DB3}"/>
                  </a:ext>
                </a:extLst>
              </p:cNvPr>
              <p:cNvGrpSpPr/>
              <p:nvPr/>
            </p:nvGrpSpPr>
            <p:grpSpPr>
              <a:xfrm>
                <a:off x="597121" y="2256610"/>
                <a:ext cx="2082522" cy="915282"/>
                <a:chOff x="0" y="0"/>
                <a:chExt cx="1404640" cy="632474"/>
              </a:xfrm>
            </p:grpSpPr>
            <p:sp>
              <p:nvSpPr>
                <p:cNvPr id="21" name="Shape 931">
                  <a:extLst>
                    <a:ext uri="{FF2B5EF4-FFF2-40B4-BE49-F238E27FC236}">
                      <a16:creationId xmlns:a16="http://schemas.microsoft.com/office/drawing/2014/main" id="{2B0C7567-A605-4FC9-B29E-FAF5527899C8}"/>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Feeding </a:t>
                  </a:r>
                  <a:endParaRPr lang="en-GB" sz="2800" dirty="0">
                    <a:effectLst/>
                    <a:latin typeface="Times New Roman" panose="02020603050405020304" pitchFamily="18" charset="0"/>
                    <a:ea typeface="Times New Roman" panose="02020603050405020304" pitchFamily="18" charset="0"/>
                  </a:endParaRPr>
                </a:p>
              </p:txBody>
            </p:sp>
            <p:sp>
              <p:nvSpPr>
                <p:cNvPr id="22" name="Shape 933">
                  <a:extLst>
                    <a:ext uri="{FF2B5EF4-FFF2-40B4-BE49-F238E27FC236}">
                      <a16:creationId xmlns:a16="http://schemas.microsoft.com/office/drawing/2014/main" id="{74CD3812-3B23-4107-AAB3-C33DBDE093FA}"/>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Feed basket</a:t>
                  </a:r>
                  <a:endParaRPr lang="en-GB" sz="1000" dirty="0">
                    <a:effectLst/>
                    <a:latin typeface="Times New Roman" panose="02020603050405020304" pitchFamily="18" charset="0"/>
                    <a:ea typeface="Times New Roman" panose="02020603050405020304" pitchFamily="18" charset="0"/>
                  </a:endParaRPr>
                </a:p>
              </p:txBody>
            </p:sp>
            <p:cxnSp>
              <p:nvCxnSpPr>
                <p:cNvPr id="23" name="Shape 934">
                  <a:extLst>
                    <a:ext uri="{FF2B5EF4-FFF2-40B4-BE49-F238E27FC236}">
                      <a16:creationId xmlns:a16="http://schemas.microsoft.com/office/drawing/2014/main" id="{3C57014D-21D3-4D07-9B69-0F48861E8D70}"/>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8" name="Picture 17">
              <a:extLst>
                <a:ext uri="{FF2B5EF4-FFF2-40B4-BE49-F238E27FC236}">
                  <a16:creationId xmlns:a16="http://schemas.microsoft.com/office/drawing/2014/main" id="{D2FAB07E-BE15-4938-8126-882A347C5627}"/>
                </a:ext>
              </a:extLst>
            </p:cNvPr>
            <p:cNvPicPr/>
            <p:nvPr/>
          </p:nvPicPr>
          <p:blipFill>
            <a:blip r:embed="rId3"/>
            <a:stretch>
              <a:fillRect/>
            </a:stretch>
          </p:blipFill>
          <p:spPr>
            <a:xfrm>
              <a:off x="5807987" y="3843944"/>
              <a:ext cx="457200" cy="457200"/>
            </a:xfrm>
            <a:prstGeom prst="rect">
              <a:avLst/>
            </a:prstGeom>
          </p:spPr>
        </p:pic>
      </p:grpSp>
      <p:pic>
        <p:nvPicPr>
          <p:cNvPr id="2" name="Picture 1"/>
          <p:cNvPicPr>
            <a:picLocks noChangeAspect="1"/>
          </p:cNvPicPr>
          <p:nvPr/>
        </p:nvPicPr>
        <p:blipFill>
          <a:blip r:embed="rId4"/>
          <a:stretch>
            <a:fillRect/>
          </a:stretch>
        </p:blipFill>
        <p:spPr>
          <a:xfrm>
            <a:off x="374283" y="2376000"/>
            <a:ext cx="11283696" cy="1790720"/>
          </a:xfrm>
          <a:prstGeom prst="rect">
            <a:avLst/>
          </a:prstGeom>
        </p:spPr>
      </p:pic>
      <p:pic>
        <p:nvPicPr>
          <p:cNvPr id="3" name="Picture 2"/>
          <p:cNvPicPr>
            <a:picLocks noChangeAspect="1"/>
          </p:cNvPicPr>
          <p:nvPr/>
        </p:nvPicPr>
        <p:blipFill>
          <a:blip r:embed="rId5"/>
          <a:stretch>
            <a:fillRect/>
          </a:stretch>
        </p:blipFill>
        <p:spPr>
          <a:xfrm>
            <a:off x="376236" y="4120540"/>
            <a:ext cx="9610725" cy="2352675"/>
          </a:xfrm>
          <a:prstGeom prst="rect">
            <a:avLst/>
          </a:prstGeom>
        </p:spPr>
      </p:pic>
    </p:spTree>
    <p:extLst>
      <p:ext uri="{BB962C8B-B14F-4D97-AF65-F5344CB8AC3E}">
        <p14:creationId xmlns:p14="http://schemas.microsoft.com/office/powerpoint/2010/main" val="283884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3212247"/>
            <a:ext cx="11283696" cy="1790720"/>
          </a:xfrm>
          <a:prstGeom prst="rect">
            <a:avLst/>
          </a:prstGeom>
        </p:spPr>
      </p:pic>
      <p:pic>
        <p:nvPicPr>
          <p:cNvPr id="6" name="Picture 5"/>
          <p:cNvPicPr>
            <a:picLocks noChangeAspect="1"/>
          </p:cNvPicPr>
          <p:nvPr/>
        </p:nvPicPr>
        <p:blipFill>
          <a:blip r:embed="rId4"/>
          <a:stretch>
            <a:fillRect/>
          </a:stretch>
        </p:blipFill>
        <p:spPr>
          <a:xfrm>
            <a:off x="2548784" y="1355821"/>
            <a:ext cx="714286" cy="761905"/>
          </a:xfrm>
          <a:prstGeom prst="rect">
            <a:avLst/>
          </a:prstGeom>
        </p:spPr>
      </p:pic>
      <p:sp>
        <p:nvSpPr>
          <p:cNvPr id="4" name="Rectangle 3"/>
          <p:cNvSpPr/>
          <p:nvPr/>
        </p:nvSpPr>
        <p:spPr>
          <a:xfrm>
            <a:off x="3789155" y="1350776"/>
            <a:ext cx="7850909" cy="1938992"/>
          </a:xfrm>
          <a:prstGeom prst="rect">
            <a:avLst/>
          </a:prstGeom>
        </p:spPr>
        <p:txBody>
          <a:bodyPr wrap="square">
            <a:spAutoFit/>
          </a:bodyPr>
          <a:lstStyle/>
          <a:p>
            <a:r>
              <a:rPr lang="en-US" sz="2000" dirty="0"/>
              <a:t>You start by selecting up to 7 different feed items.  You simply pick the relevant ones from the drop-down lists that are found in the local dairy cow row (row 62).  In the cell under the selected feed item, you indicate the % of the total feed basket that is made up by this feed item.  This % is in terms of dry matter. </a:t>
            </a:r>
          </a:p>
          <a:p>
            <a:r>
              <a:rPr lang="en-US" sz="2000" dirty="0">
                <a:solidFill>
                  <a:srgbClr val="FF0000"/>
                </a:solidFill>
              </a:rPr>
              <a:t>Make sure the %s add up to 100%</a:t>
            </a:r>
            <a:endParaRPr lang="en-GB" sz="2000" dirty="0">
              <a:solidFill>
                <a:srgbClr val="FF0000"/>
              </a:solidFill>
            </a:endParaRPr>
          </a:p>
        </p:txBody>
      </p:sp>
      <p:sp>
        <p:nvSpPr>
          <p:cNvPr id="7" name="Rectangle 6">
            <a:extLst>
              <a:ext uri="{FF2B5EF4-FFF2-40B4-BE49-F238E27FC236}">
                <a16:creationId xmlns:a16="http://schemas.microsoft.com/office/drawing/2014/main" id="{9C30AA13-7AA6-47E2-9428-DFF4C37562D0}"/>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5CB57A2-CCF5-4DFE-9D1B-126B8F8C66DC}"/>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three</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5711C48A-219B-4878-A730-451DE5831385}"/>
              </a:ext>
            </a:extLst>
          </p:cNvPr>
          <p:cNvGrpSpPr/>
          <p:nvPr/>
        </p:nvGrpSpPr>
        <p:grpSpPr>
          <a:xfrm>
            <a:off x="554356" y="1355821"/>
            <a:ext cx="2082522" cy="915282"/>
            <a:chOff x="5750265" y="3663235"/>
            <a:chExt cx="2082522" cy="915282"/>
          </a:xfrm>
        </p:grpSpPr>
        <p:grpSp>
          <p:nvGrpSpPr>
            <p:cNvPr id="10" name="Group 9">
              <a:extLst>
                <a:ext uri="{FF2B5EF4-FFF2-40B4-BE49-F238E27FC236}">
                  <a16:creationId xmlns:a16="http://schemas.microsoft.com/office/drawing/2014/main" id="{4725C254-AB06-42F3-8E4D-6B1FCAC9DCAE}"/>
                </a:ext>
              </a:extLst>
            </p:cNvPr>
            <p:cNvGrpSpPr/>
            <p:nvPr/>
          </p:nvGrpSpPr>
          <p:grpSpPr>
            <a:xfrm>
              <a:off x="5750265" y="3663235"/>
              <a:ext cx="2082522" cy="915282"/>
              <a:chOff x="597121" y="2256610"/>
              <a:chExt cx="2082522" cy="915282"/>
            </a:xfrm>
          </p:grpSpPr>
          <p:sp>
            <p:nvSpPr>
              <p:cNvPr id="12" name="Shape 929">
                <a:extLst>
                  <a:ext uri="{FF2B5EF4-FFF2-40B4-BE49-F238E27FC236}">
                    <a16:creationId xmlns:a16="http://schemas.microsoft.com/office/drawing/2014/main" id="{EDAD2A3C-2927-4899-BF6D-1E77C19E5BED}"/>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3" name="Shape 930">
                <a:extLst>
                  <a:ext uri="{FF2B5EF4-FFF2-40B4-BE49-F238E27FC236}">
                    <a16:creationId xmlns:a16="http://schemas.microsoft.com/office/drawing/2014/main" id="{2AE67E71-4680-4004-BB6E-74C77CDD7DC3}"/>
                  </a:ext>
                </a:extLst>
              </p:cNvPr>
              <p:cNvGrpSpPr/>
              <p:nvPr/>
            </p:nvGrpSpPr>
            <p:grpSpPr>
              <a:xfrm>
                <a:off x="597121" y="2256610"/>
                <a:ext cx="2082522" cy="915282"/>
                <a:chOff x="0" y="0"/>
                <a:chExt cx="1404640" cy="632474"/>
              </a:xfrm>
            </p:grpSpPr>
            <p:sp>
              <p:nvSpPr>
                <p:cNvPr id="14" name="Shape 931">
                  <a:extLst>
                    <a:ext uri="{FF2B5EF4-FFF2-40B4-BE49-F238E27FC236}">
                      <a16:creationId xmlns:a16="http://schemas.microsoft.com/office/drawing/2014/main" id="{304855D9-95F7-4FF6-B4F6-3917066B27FA}"/>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Feeding </a:t>
                  </a:r>
                  <a:endParaRPr lang="en-GB" sz="2800" dirty="0">
                    <a:effectLst/>
                    <a:latin typeface="Times New Roman" panose="02020603050405020304" pitchFamily="18" charset="0"/>
                    <a:ea typeface="Times New Roman" panose="02020603050405020304" pitchFamily="18" charset="0"/>
                  </a:endParaRPr>
                </a:p>
              </p:txBody>
            </p:sp>
            <p:sp>
              <p:nvSpPr>
                <p:cNvPr id="15" name="Shape 933">
                  <a:extLst>
                    <a:ext uri="{FF2B5EF4-FFF2-40B4-BE49-F238E27FC236}">
                      <a16:creationId xmlns:a16="http://schemas.microsoft.com/office/drawing/2014/main" id="{F0E73831-B27F-4E4D-8BB0-7441598DC3D5}"/>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Feed basket</a:t>
                  </a:r>
                  <a:endParaRPr lang="en-GB" sz="1000" dirty="0">
                    <a:effectLst/>
                    <a:latin typeface="Times New Roman" panose="02020603050405020304" pitchFamily="18" charset="0"/>
                    <a:ea typeface="Times New Roman" panose="02020603050405020304" pitchFamily="18" charset="0"/>
                  </a:endParaRPr>
                </a:p>
              </p:txBody>
            </p:sp>
            <p:cxnSp>
              <p:nvCxnSpPr>
                <p:cNvPr id="16" name="Shape 934">
                  <a:extLst>
                    <a:ext uri="{FF2B5EF4-FFF2-40B4-BE49-F238E27FC236}">
                      <a16:creationId xmlns:a16="http://schemas.microsoft.com/office/drawing/2014/main" id="{3C89F74E-0598-4D38-924F-00F95BF99224}"/>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1" name="Picture 10">
              <a:extLst>
                <a:ext uri="{FF2B5EF4-FFF2-40B4-BE49-F238E27FC236}">
                  <a16:creationId xmlns:a16="http://schemas.microsoft.com/office/drawing/2014/main" id="{58A6311B-A692-4F66-9B84-278C680DE323}"/>
                </a:ext>
              </a:extLst>
            </p:cNvPr>
            <p:cNvPicPr/>
            <p:nvPr/>
          </p:nvPicPr>
          <p:blipFill>
            <a:blip r:embed="rId5"/>
            <a:stretch>
              <a:fillRect/>
            </a:stretch>
          </p:blipFill>
          <p:spPr>
            <a:xfrm>
              <a:off x="5807987" y="3843944"/>
              <a:ext cx="457200" cy="457200"/>
            </a:xfrm>
            <a:prstGeom prst="rect">
              <a:avLst/>
            </a:prstGeom>
          </p:spPr>
        </p:pic>
      </p:grpSp>
      <p:sp>
        <p:nvSpPr>
          <p:cNvPr id="5" name="Rectangle 4">
            <a:extLst>
              <a:ext uri="{FF2B5EF4-FFF2-40B4-BE49-F238E27FC236}">
                <a16:creationId xmlns:a16="http://schemas.microsoft.com/office/drawing/2014/main" id="{57326844-3F12-4DA2-BA52-75C70763428C}"/>
              </a:ext>
            </a:extLst>
          </p:cNvPr>
          <p:cNvSpPr/>
          <p:nvPr/>
        </p:nvSpPr>
        <p:spPr>
          <a:xfrm>
            <a:off x="2845416" y="3732041"/>
            <a:ext cx="4430708" cy="1160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descr="Forbidden">
            <a:extLst>
              <a:ext uri="{FF2B5EF4-FFF2-40B4-BE49-F238E27FC236}">
                <a16:creationId xmlns:a16="http://schemas.microsoft.com/office/drawing/2014/main" id="{A030AB97-CB00-49CE-9526-7611AD3620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358810" y="2885294"/>
            <a:ext cx="430345" cy="430345"/>
          </a:xfrm>
          <a:prstGeom prst="rect">
            <a:avLst/>
          </a:prstGeom>
        </p:spPr>
      </p:pic>
    </p:spTree>
    <p:extLst>
      <p:ext uri="{BB962C8B-B14F-4D97-AF65-F5344CB8AC3E}">
        <p14:creationId xmlns:p14="http://schemas.microsoft.com/office/powerpoint/2010/main" val="416651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183243"/>
            <a:ext cx="10515600" cy="678906"/>
          </a:xfrm>
          <a:solidFill>
            <a:schemeClr val="tx2">
              <a:lumMod val="20000"/>
              <a:lumOff val="80000"/>
            </a:schemeClr>
          </a:solidFill>
        </p:spPr>
        <p:txBody>
          <a:bodyPr>
            <a:normAutofit/>
          </a:bodyPr>
          <a:lstStyle/>
          <a:p>
            <a:pPr algn="ctr"/>
            <a:r>
              <a:rPr lang="en-US" dirty="0" smtClean="0">
                <a:solidFill>
                  <a:srgbClr val="002060"/>
                </a:solidFill>
              </a:rPr>
              <a:t>LIST OF ALL PARTICIPANTS</a:t>
            </a:r>
            <a:endParaRPr lang="en-US" dirty="0">
              <a:solidFill>
                <a:srgbClr val="002060"/>
              </a:solidFill>
            </a:endParaRPr>
          </a:p>
        </p:txBody>
      </p:sp>
      <p:graphicFrame>
        <p:nvGraphicFramePr>
          <p:cNvPr id="10" name="Table 9"/>
          <p:cNvGraphicFramePr>
            <a:graphicFrameLocks noGrp="1"/>
          </p:cNvGraphicFramePr>
          <p:nvPr>
            <p:extLst/>
          </p:nvPr>
        </p:nvGraphicFramePr>
        <p:xfrm>
          <a:off x="914401" y="1139667"/>
          <a:ext cx="10515599" cy="5378695"/>
        </p:xfrm>
        <a:graphic>
          <a:graphicData uri="http://schemas.openxmlformats.org/drawingml/2006/table">
            <a:tbl>
              <a:tblPr>
                <a:tableStyleId>{5DA37D80-6434-44D0-A028-1B22A696006F}</a:tableStyleId>
              </a:tblPr>
              <a:tblGrid>
                <a:gridCol w="4424245">
                  <a:extLst>
                    <a:ext uri="{9D8B030D-6E8A-4147-A177-3AD203B41FA5}">
                      <a16:colId xmlns:a16="http://schemas.microsoft.com/office/drawing/2014/main" val="244358917"/>
                    </a:ext>
                  </a:extLst>
                </a:gridCol>
                <a:gridCol w="1570930">
                  <a:extLst>
                    <a:ext uri="{9D8B030D-6E8A-4147-A177-3AD203B41FA5}">
                      <a16:colId xmlns:a16="http://schemas.microsoft.com/office/drawing/2014/main" val="3852511073"/>
                    </a:ext>
                  </a:extLst>
                </a:gridCol>
                <a:gridCol w="4520424">
                  <a:extLst>
                    <a:ext uri="{9D8B030D-6E8A-4147-A177-3AD203B41FA5}">
                      <a16:colId xmlns:a16="http://schemas.microsoft.com/office/drawing/2014/main" val="2632851624"/>
                    </a:ext>
                  </a:extLst>
                </a:gridCol>
              </a:tblGrid>
              <a:tr h="223817">
                <a:tc>
                  <a:txBody>
                    <a:bodyPr/>
                    <a:lstStyle/>
                    <a:p>
                      <a:pPr algn="l" fontAlgn="b"/>
                      <a:r>
                        <a:rPr lang="en-US" sz="1400" b="1" u="none" strike="noStrike" dirty="0">
                          <a:effectLst/>
                        </a:rPr>
                        <a:t>Name</a:t>
                      </a:r>
                      <a:endParaRPr lang="en-US" sz="1400" b="1" i="1"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r>
                        <a:rPr lang="en-US" sz="1400" b="1" u="none" strike="noStrike" dirty="0">
                          <a:effectLst/>
                        </a:rPr>
                        <a:t>Country</a:t>
                      </a:r>
                      <a:endParaRPr lang="en-US" sz="1400" b="1" i="1"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r>
                        <a:rPr lang="en-US" sz="1400" b="1" u="none" strike="noStrike" dirty="0" smtClean="0">
                          <a:effectLst/>
                        </a:rPr>
                        <a:t>Occupation</a:t>
                      </a:r>
                      <a:endParaRPr lang="en-US" sz="1400" b="1" i="1"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160333162"/>
                  </a:ext>
                </a:extLst>
              </a:tr>
              <a:tr h="223817">
                <a:tc>
                  <a:txBody>
                    <a:bodyPr/>
                    <a:lstStyle/>
                    <a:p>
                      <a:pPr algn="l" fontAlgn="ctr"/>
                      <a:r>
                        <a:rPr lang="en-US" sz="1400" u="none" strike="noStrike" dirty="0">
                          <a:effectLst/>
                        </a:rPr>
                        <a:t>Hung Le Van</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Vietnam</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Scientist</a:t>
                      </a:r>
                      <a:endParaRPr lang="en-US" sz="1400" b="0" i="0" u="none" strike="noStrike" dirty="0">
                        <a:solidFill>
                          <a:srgbClr val="00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2588205184"/>
                  </a:ext>
                </a:extLst>
              </a:tr>
              <a:tr h="223817">
                <a:tc>
                  <a:txBody>
                    <a:bodyPr/>
                    <a:lstStyle/>
                    <a:p>
                      <a:pPr algn="l" fontAlgn="ctr"/>
                      <a:r>
                        <a:rPr lang="en-US" sz="1400" u="none" strike="noStrike" dirty="0">
                          <a:effectLst/>
                        </a:rPr>
                        <a:t>Dao Thu Hang</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Vietnam</a:t>
                      </a:r>
                      <a:endParaRPr lang="en-US" sz="1400" b="0" i="0"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1730047484"/>
                  </a:ext>
                </a:extLst>
              </a:tr>
              <a:tr h="223817">
                <a:tc>
                  <a:txBody>
                    <a:bodyPr/>
                    <a:lstStyle/>
                    <a:p>
                      <a:pPr algn="l" fontAlgn="ctr"/>
                      <a:r>
                        <a:rPr lang="en-US" sz="1400" u="none" strike="noStrike" dirty="0">
                          <a:effectLst/>
                        </a:rPr>
                        <a:t>Mai Tu</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Vietnam</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Livestock CRP</a:t>
                      </a:r>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952043496"/>
                  </a:ext>
                </a:extLst>
              </a:tr>
              <a:tr h="223817">
                <a:tc>
                  <a:txBody>
                    <a:bodyPr/>
                    <a:lstStyle/>
                    <a:p>
                      <a:pPr algn="l" fontAlgn="ctr"/>
                      <a:r>
                        <a:rPr lang="en-US" sz="1400" u="none" strike="noStrike" dirty="0">
                          <a:effectLst/>
                        </a:rPr>
                        <a:t>David Ngunga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Tanzania</a:t>
                      </a:r>
                      <a:endParaRPr lang="en-US" sz="1400" b="0" i="0"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864517641"/>
                  </a:ext>
                </a:extLst>
              </a:tr>
              <a:tr h="223817">
                <a:tc>
                  <a:txBody>
                    <a:bodyPr/>
                    <a:lstStyle/>
                    <a:p>
                      <a:pPr algn="l" fontAlgn="ctr"/>
                      <a:r>
                        <a:rPr lang="en-US" sz="1400" u="none" strike="noStrike" dirty="0">
                          <a:effectLst/>
                        </a:rPr>
                        <a:t>Rukiko Patrick</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Tanzania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867063929"/>
                  </a:ext>
                </a:extLst>
              </a:tr>
              <a:tr h="223817">
                <a:tc>
                  <a:txBody>
                    <a:bodyPr/>
                    <a:lstStyle/>
                    <a:p>
                      <a:pPr algn="l" fontAlgn="ctr"/>
                      <a:r>
                        <a:rPr lang="en-US" sz="1400" u="none" strike="noStrike" dirty="0">
                          <a:effectLst/>
                        </a:rPr>
                        <a:t>Walter Mangesho Edward</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Tanzania</a:t>
                      </a:r>
                      <a:endParaRPr lang="en-US" sz="1400" b="0" i="0"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ctr"/>
                      <a:r>
                        <a:rPr lang="en-US" sz="1400" u="none" strike="noStrike" dirty="0">
                          <a:effectLst/>
                        </a:rPr>
                        <a:t>Livestock researcher</a:t>
                      </a:r>
                      <a:endParaRPr lang="en-US" sz="1400" b="0" i="0" u="none" strike="noStrike" dirty="0">
                        <a:solidFill>
                          <a:srgbClr val="00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141369607"/>
                  </a:ext>
                </a:extLst>
              </a:tr>
              <a:tr h="271189">
                <a:tc>
                  <a:txBody>
                    <a:bodyPr/>
                    <a:lstStyle/>
                    <a:p>
                      <a:pPr algn="l" fontAlgn="ctr"/>
                      <a:r>
                        <a:rPr lang="en-US" sz="1400" u="none" strike="noStrike" dirty="0">
                          <a:effectLst/>
                        </a:rPr>
                        <a:t>Ngoteya Godfrey</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Tanzania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Scientist/researcher</a:t>
                      </a:r>
                      <a:endParaRPr lang="en-US" sz="14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3276538453"/>
                  </a:ext>
                </a:extLst>
              </a:tr>
              <a:tr h="223817">
                <a:tc>
                  <a:txBody>
                    <a:bodyPr/>
                    <a:lstStyle/>
                    <a:p>
                      <a:pPr algn="l" fontAlgn="ctr"/>
                      <a:r>
                        <a:rPr lang="en-US" sz="1400" u="none" strike="noStrike" dirty="0">
                          <a:effectLst/>
                        </a:rPr>
                        <a:t>Wanyama Ibrahim</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Uganda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Scientist</a:t>
                      </a:r>
                      <a:endParaRPr lang="en-US" sz="1400" b="0" i="0" u="none" strike="noStrike" dirty="0">
                        <a:solidFill>
                          <a:srgbClr val="00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094144578"/>
                  </a:ext>
                </a:extLst>
              </a:tr>
              <a:tr h="223817">
                <a:tc>
                  <a:txBody>
                    <a:bodyPr/>
                    <a:lstStyle/>
                    <a:p>
                      <a:pPr algn="l" fontAlgn="ctr"/>
                      <a:r>
                        <a:rPr lang="en-US" sz="1400" u="none" strike="noStrike" dirty="0">
                          <a:effectLst/>
                        </a:rPr>
                        <a:t>Kakungulu James</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Uganda</a:t>
                      </a:r>
                      <a:endParaRPr lang="en-US" sz="1400" b="0" i="0"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055058638"/>
                  </a:ext>
                </a:extLst>
              </a:tr>
              <a:tr h="223817">
                <a:tc>
                  <a:txBody>
                    <a:bodyPr/>
                    <a:lstStyle/>
                    <a:p>
                      <a:pPr algn="l" fontAlgn="ctr"/>
                      <a:r>
                        <a:rPr lang="en-US" sz="1400" u="none" strike="noStrike" dirty="0">
                          <a:effectLst/>
                        </a:rPr>
                        <a:t>kigozi Abas</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Uganda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Scientist</a:t>
                      </a:r>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153454639"/>
                  </a:ext>
                </a:extLst>
              </a:tr>
              <a:tr h="231057">
                <a:tc>
                  <a:txBody>
                    <a:bodyPr/>
                    <a:lstStyle/>
                    <a:p>
                      <a:pPr algn="l" fontAlgn="ctr"/>
                      <a:r>
                        <a:rPr lang="en-US" sz="1400" u="none" strike="noStrike" dirty="0">
                          <a:effectLst/>
                        </a:rPr>
                        <a:t>Lukatome Pius</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Uganda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824908018"/>
                  </a:ext>
                </a:extLst>
              </a:tr>
              <a:tr h="244962">
                <a:tc>
                  <a:txBody>
                    <a:bodyPr/>
                    <a:lstStyle/>
                    <a:p>
                      <a:pPr algn="l" fontAlgn="ctr"/>
                      <a:r>
                        <a:rPr lang="en-US" sz="1400" u="none" strike="noStrike" dirty="0">
                          <a:effectLst/>
                        </a:rPr>
                        <a:t>Gloy Nele</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Tunisia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Development practitioner/ adviser </a:t>
                      </a:r>
                      <a:endParaRPr lang="en-US" sz="14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1926938200"/>
                  </a:ext>
                </a:extLst>
              </a:tr>
              <a:tr h="243589">
                <a:tc>
                  <a:txBody>
                    <a:bodyPr/>
                    <a:lstStyle/>
                    <a:p>
                      <a:pPr algn="l" fontAlgn="ctr"/>
                      <a:r>
                        <a:rPr lang="en-US" sz="1400" u="none" strike="noStrike" dirty="0">
                          <a:effectLst/>
                        </a:rPr>
                        <a:t>Worku Bedeke</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Ethiopia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smtClean="0">
                          <a:effectLst/>
                        </a:rPr>
                        <a:t>Scientist/researcher</a:t>
                      </a:r>
                      <a:endParaRPr lang="en-US" sz="14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486436045"/>
                  </a:ext>
                </a:extLst>
              </a:tr>
              <a:tr h="285462">
                <a:tc>
                  <a:txBody>
                    <a:bodyPr/>
                    <a:lstStyle/>
                    <a:p>
                      <a:pPr algn="l" fontAlgn="ctr"/>
                      <a:r>
                        <a:rPr lang="en-US" sz="1400" u="none" strike="noStrike" dirty="0">
                          <a:effectLst/>
                        </a:rPr>
                        <a:t>Tigabie Abiro</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Ethiopia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program coordinator</a:t>
                      </a:r>
                      <a:endParaRPr lang="en-US" sz="14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481273292"/>
                  </a:ext>
                </a:extLst>
              </a:tr>
              <a:tr h="297547">
                <a:tc>
                  <a:txBody>
                    <a:bodyPr/>
                    <a:lstStyle/>
                    <a:p>
                      <a:pPr algn="l" fontAlgn="ctr"/>
                      <a:r>
                        <a:rPr lang="en-US" sz="1400" u="none" strike="noStrike" dirty="0">
                          <a:effectLst/>
                        </a:rPr>
                        <a:t>Aemiro Kehaliew</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Ethiopia</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400" u="none" strike="noStrike" dirty="0">
                          <a:effectLst/>
                        </a:rPr>
                        <a:t>Scientist</a:t>
                      </a:r>
                      <a:endParaRPr lang="en-US" sz="1400" b="0" i="0" u="none" strike="noStrike" dirty="0">
                        <a:solidFill>
                          <a:srgbClr val="00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270184313"/>
                  </a:ext>
                </a:extLst>
              </a:tr>
              <a:tr h="223817">
                <a:tc>
                  <a:txBody>
                    <a:bodyPr/>
                    <a:lstStyle/>
                    <a:p>
                      <a:pPr algn="l" fontAlgn="ctr"/>
                      <a:r>
                        <a:rPr lang="en-US" sz="1400" u="none" strike="noStrike" dirty="0">
                          <a:effectLst/>
                        </a:rPr>
                        <a:t>Tarekegn Alemu</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r>
                        <a:rPr lang="en-US" sz="1400" u="none" strike="noStrike" dirty="0">
                          <a:effectLst/>
                        </a:rPr>
                        <a:t>Ethiopia</a:t>
                      </a:r>
                      <a:endParaRPr lang="en-US" sz="1400" b="0" i="0"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945327702"/>
                  </a:ext>
                </a:extLst>
              </a:tr>
              <a:tr h="223817">
                <a:tc>
                  <a:txBody>
                    <a:bodyPr/>
                    <a:lstStyle/>
                    <a:p>
                      <a:pPr algn="l" fontAlgn="ctr"/>
                      <a:r>
                        <a:rPr lang="en-US" sz="1400" u="none" strike="noStrike" dirty="0">
                          <a:effectLst/>
                        </a:rPr>
                        <a:t>Douxchamps Sabine</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76241409"/>
                  </a:ext>
                </a:extLst>
              </a:tr>
              <a:tr h="223817">
                <a:tc>
                  <a:txBody>
                    <a:bodyPr/>
                    <a:lstStyle/>
                    <a:p>
                      <a:pPr algn="l" fontAlgn="ctr"/>
                      <a:r>
                        <a:rPr lang="en-US" sz="1400" u="none" strike="noStrike" dirty="0">
                          <a:effectLst/>
                        </a:rPr>
                        <a:t>Mengistu Tesfaye Gatachew</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520730735"/>
                  </a:ext>
                </a:extLst>
              </a:tr>
              <a:tr h="223817">
                <a:tc>
                  <a:txBody>
                    <a:bodyPr/>
                    <a:lstStyle/>
                    <a:p>
                      <a:pPr algn="l" fontAlgn="ctr"/>
                      <a:r>
                        <a:rPr lang="en-US" sz="1400" u="none" strike="noStrike" dirty="0">
                          <a:effectLst/>
                        </a:rPr>
                        <a:t>Boniphace Dioniz</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1709028243"/>
                  </a:ext>
                </a:extLst>
              </a:tr>
              <a:tr h="223817">
                <a:tc>
                  <a:txBody>
                    <a:bodyPr/>
                    <a:lstStyle/>
                    <a:p>
                      <a:pPr algn="l" fontAlgn="ctr"/>
                      <a:r>
                        <a:rPr lang="en-US" sz="1400" u="none" strike="noStrike" dirty="0">
                          <a:effectLst/>
                        </a:rPr>
                        <a:t>Rubayiza Isaac</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925879743"/>
                  </a:ext>
                </a:extLst>
              </a:tr>
              <a:tr h="223817">
                <a:tc>
                  <a:txBody>
                    <a:bodyPr/>
                    <a:lstStyle/>
                    <a:p>
                      <a:pPr algn="l" fontAlgn="ctr"/>
                      <a:r>
                        <a:rPr lang="en-US" sz="1400" u="none" strike="noStrike" dirty="0">
                          <a:effectLst/>
                        </a:rPr>
                        <a:t>Wahid Marouani</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2436411395"/>
                  </a:ext>
                </a:extLst>
              </a:tr>
              <a:tr h="223817">
                <a:tc>
                  <a:txBody>
                    <a:bodyPr/>
                    <a:lstStyle/>
                    <a:p>
                      <a:pPr algn="l" fontAlgn="ctr"/>
                      <a:r>
                        <a:rPr lang="en-US" sz="1400" u="none" strike="noStrike" dirty="0">
                          <a:effectLst/>
                        </a:rPr>
                        <a:t>Jeremiah Adolf</a:t>
                      </a:r>
                      <a:endParaRPr lang="en-US" sz="14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400" b="0" i="0" u="none" strike="noStrike" dirty="0">
                        <a:solidFill>
                          <a:srgbClr val="FF0000"/>
                        </a:solidFill>
                        <a:effectLst/>
                        <a:latin typeface="Calibri" panose="020F0502020204030204" pitchFamily="34" charset="0"/>
                      </a:endParaRPr>
                    </a:p>
                  </a:txBody>
                  <a:tcPr marL="3813" marR="3813" marT="3813" marB="0" anchor="b"/>
                </a:tc>
                <a:tc>
                  <a:txBody>
                    <a:bodyPr/>
                    <a:lstStyle/>
                    <a:p>
                      <a:pPr algn="l" fontAlgn="ctr"/>
                      <a:endParaRPr lang="en-US" sz="1400" b="0" i="0" u="none" strike="noStrike" dirty="0">
                        <a:solidFill>
                          <a:srgbClr val="FF0000"/>
                        </a:solidFill>
                        <a:effectLst/>
                        <a:latin typeface="Calibri" panose="020F0502020204030204" pitchFamily="34" charset="0"/>
                      </a:endParaRPr>
                    </a:p>
                  </a:txBody>
                  <a:tcPr marL="3813" marR="3813" marT="3813" marB="0" anchor="ctr"/>
                </a:tc>
                <a:extLst>
                  <a:ext uri="{0D108BD9-81ED-4DB2-BD59-A6C34878D82A}">
                    <a16:rowId xmlns:a16="http://schemas.microsoft.com/office/drawing/2014/main" val="3779724134"/>
                  </a:ext>
                </a:extLst>
              </a:tr>
            </a:tbl>
          </a:graphicData>
        </a:graphic>
      </p:graphicFrame>
    </p:spTree>
    <p:extLst>
      <p:ext uri="{BB962C8B-B14F-4D97-AF65-F5344CB8AC3E}">
        <p14:creationId xmlns:p14="http://schemas.microsoft.com/office/powerpoint/2010/main" val="25135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8" name="Rectangle 7">
            <a:extLst>
              <a:ext uri="{FF2B5EF4-FFF2-40B4-BE49-F238E27FC236}">
                <a16:creationId xmlns:a16="http://schemas.microsoft.com/office/drawing/2014/main" id="{B8D71934-AA0C-46BF-8FA2-E2171D34A8D4}"/>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0457AB7-C657-44A4-B915-FAFA602E093F}"/>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three</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D74A16B4-32DC-4F59-AF6D-A25C583EBE06}"/>
              </a:ext>
            </a:extLst>
          </p:cNvPr>
          <p:cNvGrpSpPr/>
          <p:nvPr/>
        </p:nvGrpSpPr>
        <p:grpSpPr>
          <a:xfrm>
            <a:off x="554356" y="1355821"/>
            <a:ext cx="2082522" cy="915282"/>
            <a:chOff x="5750265" y="3663235"/>
            <a:chExt cx="2082522" cy="915282"/>
          </a:xfrm>
        </p:grpSpPr>
        <p:grpSp>
          <p:nvGrpSpPr>
            <p:cNvPr id="11" name="Group 10">
              <a:extLst>
                <a:ext uri="{FF2B5EF4-FFF2-40B4-BE49-F238E27FC236}">
                  <a16:creationId xmlns:a16="http://schemas.microsoft.com/office/drawing/2014/main" id="{950CD9AB-FF65-4662-BE18-1FF15C20E99F}"/>
                </a:ext>
              </a:extLst>
            </p:cNvPr>
            <p:cNvGrpSpPr/>
            <p:nvPr/>
          </p:nvGrpSpPr>
          <p:grpSpPr>
            <a:xfrm>
              <a:off x="5750265" y="3663235"/>
              <a:ext cx="2082522" cy="915282"/>
              <a:chOff x="597121" y="2256610"/>
              <a:chExt cx="2082522" cy="915282"/>
            </a:xfrm>
          </p:grpSpPr>
          <p:sp>
            <p:nvSpPr>
              <p:cNvPr id="13" name="Shape 929">
                <a:extLst>
                  <a:ext uri="{FF2B5EF4-FFF2-40B4-BE49-F238E27FC236}">
                    <a16:creationId xmlns:a16="http://schemas.microsoft.com/office/drawing/2014/main" id="{CAE2B2E9-8485-44E7-970C-0FFF4B1F97E0}"/>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EAC3D793-9B8C-4DC6-8AE8-55B7EB08D467}"/>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806BE89A-AF7E-46CA-9449-CE2303B83E3C}"/>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Feeding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6F7FD59F-73AC-4C8B-B403-8CF459542D24}"/>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Feed basket</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D4330D57-1A1A-4793-BCC9-CA87ED7F99C1}"/>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8C88229C-1746-4F2C-BE06-9B1A2976780B}"/>
                </a:ext>
              </a:extLst>
            </p:cNvPr>
            <p:cNvPicPr/>
            <p:nvPr/>
          </p:nvPicPr>
          <p:blipFill>
            <a:blip r:embed="rId3"/>
            <a:stretch>
              <a:fillRect/>
            </a:stretch>
          </p:blipFill>
          <p:spPr>
            <a:xfrm>
              <a:off x="5807987" y="3843944"/>
              <a:ext cx="457200" cy="457200"/>
            </a:xfrm>
            <a:prstGeom prst="rect">
              <a:avLst/>
            </a:prstGeom>
          </p:spPr>
        </p:pic>
      </p:grpSp>
      <p:sp>
        <p:nvSpPr>
          <p:cNvPr id="18" name="Rectangle 17">
            <a:extLst>
              <a:ext uri="{FF2B5EF4-FFF2-40B4-BE49-F238E27FC236}">
                <a16:creationId xmlns:a16="http://schemas.microsoft.com/office/drawing/2014/main" id="{806796B7-3D2F-4C21-B205-B7EDBB3DA017}"/>
              </a:ext>
            </a:extLst>
          </p:cNvPr>
          <p:cNvSpPr/>
          <p:nvPr/>
        </p:nvSpPr>
        <p:spPr>
          <a:xfrm>
            <a:off x="3789155" y="1350776"/>
            <a:ext cx="7850909" cy="1631216"/>
          </a:xfrm>
          <a:prstGeom prst="rect">
            <a:avLst/>
          </a:prstGeom>
        </p:spPr>
        <p:txBody>
          <a:bodyPr wrap="square">
            <a:spAutoFit/>
          </a:bodyPr>
          <a:lstStyle/>
          <a:p>
            <a:r>
              <a:rPr lang="en-US" sz="2000" dirty="0"/>
              <a:t>You start by selecting up to 7 different feed items.  You simply pick the relevant ones from the drop-down lists that are found in the local dairy cow row (row 62).  In the cell under the selected feed item, you indicate the % of the total feed basket that is made up by this feed item.  </a:t>
            </a:r>
          </a:p>
          <a:p>
            <a:r>
              <a:rPr lang="en-US" sz="2000" dirty="0">
                <a:solidFill>
                  <a:srgbClr val="FF0000"/>
                </a:solidFill>
              </a:rPr>
              <a:t>This % refers to the % “as fed”. Make sure the %s add up to 100%</a:t>
            </a:r>
            <a:endParaRPr lang="en-GB" sz="2000" dirty="0">
              <a:solidFill>
                <a:srgbClr val="FF0000"/>
              </a:solidFill>
            </a:endParaRPr>
          </a:p>
        </p:txBody>
      </p:sp>
      <p:pic>
        <p:nvPicPr>
          <p:cNvPr id="20" name="Graphic 19" descr="Forbidden">
            <a:extLst>
              <a:ext uri="{FF2B5EF4-FFF2-40B4-BE49-F238E27FC236}">
                <a16:creationId xmlns:a16="http://schemas.microsoft.com/office/drawing/2014/main" id="{CD1193A9-728E-4B44-BBDE-A3E942D64A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79529" y="2565858"/>
            <a:ext cx="430345" cy="430345"/>
          </a:xfrm>
          <a:prstGeom prst="rect">
            <a:avLst/>
          </a:prstGeom>
        </p:spPr>
      </p:pic>
      <p:pic>
        <p:nvPicPr>
          <p:cNvPr id="21" name="Picture 20"/>
          <p:cNvPicPr>
            <a:picLocks noChangeAspect="1"/>
          </p:cNvPicPr>
          <p:nvPr/>
        </p:nvPicPr>
        <p:blipFill>
          <a:blip r:embed="rId7"/>
          <a:stretch>
            <a:fillRect/>
          </a:stretch>
        </p:blipFill>
        <p:spPr>
          <a:xfrm>
            <a:off x="352790" y="3073279"/>
            <a:ext cx="9610725" cy="2352675"/>
          </a:xfrm>
          <a:prstGeom prst="rect">
            <a:avLst/>
          </a:prstGeom>
        </p:spPr>
      </p:pic>
      <p:sp>
        <p:nvSpPr>
          <p:cNvPr id="19" name="Rectangle 18">
            <a:extLst>
              <a:ext uri="{FF2B5EF4-FFF2-40B4-BE49-F238E27FC236}">
                <a16:creationId xmlns:a16="http://schemas.microsoft.com/office/drawing/2014/main" id="{1DD6C4BE-AEF7-470D-8B5F-8F79E7D1295A}"/>
              </a:ext>
            </a:extLst>
          </p:cNvPr>
          <p:cNvSpPr/>
          <p:nvPr/>
        </p:nvSpPr>
        <p:spPr>
          <a:xfrm>
            <a:off x="1777023" y="3781553"/>
            <a:ext cx="1185008" cy="1493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31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9565" y="2050490"/>
            <a:ext cx="10515600" cy="1325563"/>
          </a:xfrm>
        </p:spPr>
        <p:txBody>
          <a:bodyPr/>
          <a:lstStyle/>
          <a:p>
            <a:pPr algn="ctr"/>
            <a:r>
              <a:rPr lang="en-US" dirty="0">
                <a:solidFill>
                  <a:srgbClr val="212121"/>
                </a:solidFill>
                <a:latin typeface="Roboto" panose="02000000000000000000" pitchFamily="2" charset="0"/>
                <a:ea typeface="Roboto" panose="02000000000000000000" pitchFamily="2" charset="0"/>
                <a:cs typeface="Roboto" panose="02000000000000000000" pitchFamily="2" charset="0"/>
              </a:rPr>
              <a:t>Feed Production</a:t>
            </a:r>
            <a:endParaRPr lang="en-US" dirty="0"/>
          </a:p>
        </p:txBody>
      </p:sp>
    </p:spTree>
    <p:extLst>
      <p:ext uri="{BB962C8B-B14F-4D97-AF65-F5344CB8AC3E}">
        <p14:creationId xmlns:p14="http://schemas.microsoft.com/office/powerpoint/2010/main" val="51848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7" name="Rectangle 6">
            <a:extLst>
              <a:ext uri="{FF2B5EF4-FFF2-40B4-BE49-F238E27FC236}">
                <a16:creationId xmlns:a16="http://schemas.microsoft.com/office/drawing/2014/main" id="{8917C249-DA31-4891-AFD3-B8463A0F46F0}"/>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D26E05A-CBD7-403F-A2D2-20393F671882}"/>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four</a:t>
            </a:r>
            <a:endParaRPr lang="en-GB" b="1" dirty="0">
              <a:latin typeface="Calibri Light" panose="020F030202020403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78028CC7-BB1D-408D-8F26-19E29126A338}"/>
              </a:ext>
            </a:extLst>
          </p:cNvPr>
          <p:cNvGrpSpPr/>
          <p:nvPr/>
        </p:nvGrpSpPr>
        <p:grpSpPr>
          <a:xfrm>
            <a:off x="440893" y="1358520"/>
            <a:ext cx="2082522" cy="915282"/>
            <a:chOff x="5750265" y="4884025"/>
            <a:chExt cx="2082522" cy="915282"/>
          </a:xfrm>
        </p:grpSpPr>
        <p:grpSp>
          <p:nvGrpSpPr>
            <p:cNvPr id="18" name="Group 17">
              <a:extLst>
                <a:ext uri="{FF2B5EF4-FFF2-40B4-BE49-F238E27FC236}">
                  <a16:creationId xmlns:a16="http://schemas.microsoft.com/office/drawing/2014/main" id="{7250A369-BDEF-4274-B07D-586C95442455}"/>
                </a:ext>
              </a:extLst>
            </p:cNvPr>
            <p:cNvGrpSpPr/>
            <p:nvPr/>
          </p:nvGrpSpPr>
          <p:grpSpPr>
            <a:xfrm>
              <a:off x="5750265" y="4884025"/>
              <a:ext cx="2082522" cy="915282"/>
              <a:chOff x="597121" y="2256610"/>
              <a:chExt cx="2082522" cy="915282"/>
            </a:xfrm>
          </p:grpSpPr>
          <p:sp>
            <p:nvSpPr>
              <p:cNvPr id="20" name="Shape 929">
                <a:extLst>
                  <a:ext uri="{FF2B5EF4-FFF2-40B4-BE49-F238E27FC236}">
                    <a16:creationId xmlns:a16="http://schemas.microsoft.com/office/drawing/2014/main" id="{2E1B14E6-7BF6-4F08-8829-7523BE2C622F}"/>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21" name="Shape 930">
                <a:extLst>
                  <a:ext uri="{FF2B5EF4-FFF2-40B4-BE49-F238E27FC236}">
                    <a16:creationId xmlns:a16="http://schemas.microsoft.com/office/drawing/2014/main" id="{DBE1FD02-B78D-452F-B428-820F39D520F1}"/>
                  </a:ext>
                </a:extLst>
              </p:cNvPr>
              <p:cNvGrpSpPr/>
              <p:nvPr/>
            </p:nvGrpSpPr>
            <p:grpSpPr>
              <a:xfrm>
                <a:off x="597121" y="2256610"/>
                <a:ext cx="2082522" cy="915282"/>
                <a:chOff x="0" y="0"/>
                <a:chExt cx="1404640" cy="632474"/>
              </a:xfrm>
            </p:grpSpPr>
            <p:sp>
              <p:nvSpPr>
                <p:cNvPr id="22" name="Shape 931">
                  <a:extLst>
                    <a:ext uri="{FF2B5EF4-FFF2-40B4-BE49-F238E27FC236}">
                      <a16:creationId xmlns:a16="http://schemas.microsoft.com/office/drawing/2014/main" id="{5900E641-4759-4E13-8C33-BEC1EE88732C}"/>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23" name="Shape 933">
                  <a:extLst>
                    <a:ext uri="{FF2B5EF4-FFF2-40B4-BE49-F238E27FC236}">
                      <a16:creationId xmlns:a16="http://schemas.microsoft.com/office/drawing/2014/main" id="{F45ED56D-2A1F-4FED-9B87-42A9DCF41553}"/>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24" name="Shape 934">
                  <a:extLst>
                    <a:ext uri="{FF2B5EF4-FFF2-40B4-BE49-F238E27FC236}">
                      <a16:creationId xmlns:a16="http://schemas.microsoft.com/office/drawing/2014/main" id="{B1935E2E-A1D2-4E6B-AAB4-E06865C9E5FE}"/>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9" name="Picture 18">
              <a:extLst>
                <a:ext uri="{FF2B5EF4-FFF2-40B4-BE49-F238E27FC236}">
                  <a16:creationId xmlns:a16="http://schemas.microsoft.com/office/drawing/2014/main" id="{FD96750D-CC81-48EA-ADD7-29764FEE949B}"/>
                </a:ext>
              </a:extLst>
            </p:cNvPr>
            <p:cNvPicPr/>
            <p:nvPr/>
          </p:nvPicPr>
          <p:blipFill>
            <a:blip r:embed="rId3"/>
            <a:stretch>
              <a:fillRect/>
            </a:stretch>
          </p:blipFill>
          <p:spPr>
            <a:xfrm>
              <a:off x="5807987" y="5080649"/>
              <a:ext cx="457200" cy="457200"/>
            </a:xfrm>
            <a:prstGeom prst="rect">
              <a:avLst/>
            </a:prstGeom>
          </p:spPr>
        </p:pic>
      </p:grpSp>
      <p:pic>
        <p:nvPicPr>
          <p:cNvPr id="2" name="Picture 1"/>
          <p:cNvPicPr>
            <a:picLocks noChangeAspect="1"/>
          </p:cNvPicPr>
          <p:nvPr/>
        </p:nvPicPr>
        <p:blipFill>
          <a:blip r:embed="rId4"/>
          <a:stretch>
            <a:fillRect/>
          </a:stretch>
        </p:blipFill>
        <p:spPr>
          <a:xfrm>
            <a:off x="9525" y="2277208"/>
            <a:ext cx="12182475" cy="2209800"/>
          </a:xfrm>
          <a:prstGeom prst="rect">
            <a:avLst/>
          </a:prstGeom>
        </p:spPr>
      </p:pic>
    </p:spTree>
    <p:extLst>
      <p:ext uri="{BB962C8B-B14F-4D97-AF65-F5344CB8AC3E}">
        <p14:creationId xmlns:p14="http://schemas.microsoft.com/office/powerpoint/2010/main" val="4103217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10" name="Rectangle 9"/>
          <p:cNvSpPr/>
          <p:nvPr/>
        </p:nvSpPr>
        <p:spPr>
          <a:xfrm>
            <a:off x="3822642" y="1456488"/>
            <a:ext cx="7704339" cy="2862322"/>
          </a:xfrm>
          <a:prstGeom prst="rect">
            <a:avLst/>
          </a:prstGeom>
        </p:spPr>
        <p:txBody>
          <a:bodyPr wrap="square">
            <a:spAutoFit/>
          </a:bodyPr>
          <a:lstStyle/>
          <a:p>
            <a:pPr marL="285750" indent="-285750">
              <a:buFont typeface="Arial" panose="020B0604020202020204" pitchFamily="34" charset="0"/>
              <a:buChar char="•"/>
            </a:pPr>
            <a:r>
              <a:rPr lang="en-US" sz="2000" dirty="0"/>
              <a:t>Land cover: the crop will determine the land cover. i.e. for beans the cover crop is “pulses”. In most cases, the user will select among “maize, cereals, pulses, dense or degraded grass”. In the case of tuber crops, it is suggested to select either “cereals “ or “pulses”. </a:t>
            </a:r>
          </a:p>
          <a:p>
            <a:pPr marL="285750" indent="-285750">
              <a:buFont typeface="Arial" panose="020B0604020202020204" pitchFamily="34" charset="0"/>
              <a:buChar char="•"/>
            </a:pPr>
            <a:r>
              <a:rPr lang="en-US" sz="2000" dirty="0"/>
              <a:t>Slope: this in an estimation of the degree of the slope from flat to extremely steep. The steeper the more erosion there will be.</a:t>
            </a:r>
          </a:p>
          <a:p>
            <a:pPr marL="285750" indent="-285750">
              <a:buFont typeface="Arial" panose="020B0604020202020204" pitchFamily="34" charset="0"/>
              <a:buChar char="•"/>
            </a:pPr>
            <a:r>
              <a:rPr lang="en-US" sz="2000" dirty="0"/>
              <a:t>Length of slope: </a:t>
            </a:r>
            <a:r>
              <a:rPr lang="en-US" sz="2000" dirty="0" smtClean="0"/>
              <a:t>This a drop down select what is relevant in your area</a:t>
            </a:r>
          </a:p>
          <a:p>
            <a:pPr marL="285750" indent="-285750">
              <a:buFont typeface="Arial" panose="020B0604020202020204" pitchFamily="34" charset="0"/>
              <a:buChar char="•"/>
            </a:pPr>
            <a:r>
              <a:rPr lang="en-US" sz="2000" dirty="0" smtClean="0"/>
              <a:t>Management grassland:</a:t>
            </a:r>
            <a:r>
              <a:rPr lang="en-US" sz="2000" dirty="0"/>
              <a:t> This a drop down select what is relevant in your area</a:t>
            </a:r>
          </a:p>
        </p:txBody>
      </p:sp>
      <p:sp>
        <p:nvSpPr>
          <p:cNvPr id="7" name="Rectangle 6">
            <a:extLst>
              <a:ext uri="{FF2B5EF4-FFF2-40B4-BE49-F238E27FC236}">
                <a16:creationId xmlns:a16="http://schemas.microsoft.com/office/drawing/2014/main" id="{FF8F7C44-F8BC-4C4B-8C00-769464136C7D}"/>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9396024-1916-4F92-AAFE-7EAE5A547C19}"/>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four</a:t>
            </a:r>
            <a:endParaRPr lang="en-GB" b="1" dirty="0">
              <a:latin typeface="Calibri Light" panose="020F030202020403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B340B943-DBB2-47E8-8078-87FB43F92F14}"/>
              </a:ext>
            </a:extLst>
          </p:cNvPr>
          <p:cNvGrpSpPr/>
          <p:nvPr/>
        </p:nvGrpSpPr>
        <p:grpSpPr>
          <a:xfrm>
            <a:off x="440893" y="1358520"/>
            <a:ext cx="2082522" cy="915282"/>
            <a:chOff x="5750265" y="4884025"/>
            <a:chExt cx="2082522" cy="915282"/>
          </a:xfrm>
        </p:grpSpPr>
        <p:grpSp>
          <p:nvGrpSpPr>
            <p:cNvPr id="20" name="Group 19">
              <a:extLst>
                <a:ext uri="{FF2B5EF4-FFF2-40B4-BE49-F238E27FC236}">
                  <a16:creationId xmlns:a16="http://schemas.microsoft.com/office/drawing/2014/main" id="{A0172666-B7B3-497D-A954-636202B3E0CE}"/>
                </a:ext>
              </a:extLst>
            </p:cNvPr>
            <p:cNvGrpSpPr/>
            <p:nvPr/>
          </p:nvGrpSpPr>
          <p:grpSpPr>
            <a:xfrm>
              <a:off x="5750265" y="4884025"/>
              <a:ext cx="2082522" cy="915282"/>
              <a:chOff x="597121" y="2256610"/>
              <a:chExt cx="2082522" cy="915282"/>
            </a:xfrm>
          </p:grpSpPr>
          <p:sp>
            <p:nvSpPr>
              <p:cNvPr id="22" name="Shape 929">
                <a:extLst>
                  <a:ext uri="{FF2B5EF4-FFF2-40B4-BE49-F238E27FC236}">
                    <a16:creationId xmlns:a16="http://schemas.microsoft.com/office/drawing/2014/main" id="{C863196C-23EB-426C-94D7-D4F946546481}"/>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23" name="Shape 930">
                <a:extLst>
                  <a:ext uri="{FF2B5EF4-FFF2-40B4-BE49-F238E27FC236}">
                    <a16:creationId xmlns:a16="http://schemas.microsoft.com/office/drawing/2014/main" id="{AEE948EA-5EEB-4182-9FBD-14FDE0B2EAA7}"/>
                  </a:ext>
                </a:extLst>
              </p:cNvPr>
              <p:cNvGrpSpPr/>
              <p:nvPr/>
            </p:nvGrpSpPr>
            <p:grpSpPr>
              <a:xfrm>
                <a:off x="597121" y="2256610"/>
                <a:ext cx="2082522" cy="915282"/>
                <a:chOff x="0" y="0"/>
                <a:chExt cx="1404640" cy="632474"/>
              </a:xfrm>
            </p:grpSpPr>
            <p:sp>
              <p:nvSpPr>
                <p:cNvPr id="24" name="Shape 931">
                  <a:extLst>
                    <a:ext uri="{FF2B5EF4-FFF2-40B4-BE49-F238E27FC236}">
                      <a16:creationId xmlns:a16="http://schemas.microsoft.com/office/drawing/2014/main" id="{0B6A4A5D-88BE-4FDB-BCA7-6CA34246442B}"/>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25" name="Shape 933">
                  <a:extLst>
                    <a:ext uri="{FF2B5EF4-FFF2-40B4-BE49-F238E27FC236}">
                      <a16:creationId xmlns:a16="http://schemas.microsoft.com/office/drawing/2014/main" id="{F3F8D22A-3AD4-4939-A160-B34845E889D8}"/>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26" name="Shape 934">
                  <a:extLst>
                    <a:ext uri="{FF2B5EF4-FFF2-40B4-BE49-F238E27FC236}">
                      <a16:creationId xmlns:a16="http://schemas.microsoft.com/office/drawing/2014/main" id="{89E4E0B7-E2E8-4A6A-A2FF-FDE46B92F7B3}"/>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21" name="Picture 20">
              <a:extLst>
                <a:ext uri="{FF2B5EF4-FFF2-40B4-BE49-F238E27FC236}">
                  <a16:creationId xmlns:a16="http://schemas.microsoft.com/office/drawing/2014/main" id="{4D77BF92-4D62-424B-9F3E-8153328743BB}"/>
                </a:ext>
              </a:extLst>
            </p:cNvPr>
            <p:cNvPicPr/>
            <p:nvPr/>
          </p:nvPicPr>
          <p:blipFill>
            <a:blip r:embed="rId3"/>
            <a:stretch>
              <a:fillRect/>
            </a:stretch>
          </p:blipFill>
          <p:spPr>
            <a:xfrm>
              <a:off x="5807987" y="5080649"/>
              <a:ext cx="457200" cy="457200"/>
            </a:xfrm>
            <a:prstGeom prst="rect">
              <a:avLst/>
            </a:prstGeom>
          </p:spPr>
        </p:pic>
      </p:grpSp>
      <p:pic>
        <p:nvPicPr>
          <p:cNvPr id="15" name="Picture 14"/>
          <p:cNvPicPr>
            <a:picLocks noChangeAspect="1"/>
          </p:cNvPicPr>
          <p:nvPr/>
        </p:nvPicPr>
        <p:blipFill rotWithShape="1">
          <a:blip r:embed="rId4"/>
          <a:srcRect l="13216" b="48851"/>
          <a:stretch/>
        </p:blipFill>
        <p:spPr>
          <a:xfrm>
            <a:off x="1180123" y="4387362"/>
            <a:ext cx="10572506" cy="1130300"/>
          </a:xfrm>
          <a:prstGeom prst="rect">
            <a:avLst/>
          </a:prstGeom>
        </p:spPr>
      </p:pic>
    </p:spTree>
    <p:extLst>
      <p:ext uri="{BB962C8B-B14F-4D97-AF65-F5344CB8AC3E}">
        <p14:creationId xmlns:p14="http://schemas.microsoft.com/office/powerpoint/2010/main" val="276435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10" name="Rectangle 9"/>
          <p:cNvSpPr/>
          <p:nvPr/>
        </p:nvSpPr>
        <p:spPr>
          <a:xfrm>
            <a:off x="3756567" y="1735763"/>
            <a:ext cx="7704339" cy="1631216"/>
          </a:xfrm>
          <a:prstGeom prst="rect">
            <a:avLst/>
          </a:prstGeom>
        </p:spPr>
        <p:txBody>
          <a:bodyPr wrap="square">
            <a:spAutoFit/>
          </a:bodyPr>
          <a:lstStyle/>
          <a:p>
            <a:pPr marL="285750" lvl="0" indent="-285750">
              <a:buFont typeface="Arial" panose="020B0604020202020204" pitchFamily="34" charset="0"/>
              <a:buChar char="•"/>
            </a:pPr>
            <a:r>
              <a:rPr lang="en-US" sz="2000" dirty="0"/>
              <a:t>Residue removal from field: the fraction of the totally produced crop residues that is removed from the field for feeding animals or for other purposes. </a:t>
            </a:r>
            <a:endParaRPr lang="en-GB" sz="2000" dirty="0"/>
          </a:p>
          <a:p>
            <a:pPr marL="285750" lvl="0" indent="-285750">
              <a:buFont typeface="Arial" panose="020B0604020202020204" pitchFamily="34" charset="0"/>
              <a:buChar char="•"/>
            </a:pPr>
            <a:r>
              <a:rPr lang="en-US" sz="2000" dirty="0"/>
              <a:t>Residue burnt: the fraction of the totally produced crop residues that is burnt</a:t>
            </a:r>
            <a:endParaRPr lang="en-GB" sz="2000" dirty="0"/>
          </a:p>
        </p:txBody>
      </p:sp>
      <p:sp>
        <p:nvSpPr>
          <p:cNvPr id="7" name="Rectangle 6">
            <a:extLst>
              <a:ext uri="{FF2B5EF4-FFF2-40B4-BE49-F238E27FC236}">
                <a16:creationId xmlns:a16="http://schemas.microsoft.com/office/drawing/2014/main" id="{064696CF-B903-444F-80B9-5132C04AFFAF}"/>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0018FFA-2039-4A8E-BE08-E801A545FD35}"/>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four</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7E63DEC-3F09-4D3D-82E9-48B7C80AFA53}"/>
              </a:ext>
            </a:extLst>
          </p:cNvPr>
          <p:cNvGrpSpPr/>
          <p:nvPr/>
        </p:nvGrpSpPr>
        <p:grpSpPr>
          <a:xfrm>
            <a:off x="440893" y="1358520"/>
            <a:ext cx="2082522" cy="915282"/>
            <a:chOff x="5750265" y="4884025"/>
            <a:chExt cx="2082522" cy="915282"/>
          </a:xfrm>
        </p:grpSpPr>
        <p:grpSp>
          <p:nvGrpSpPr>
            <p:cNvPr id="11" name="Group 10">
              <a:extLst>
                <a:ext uri="{FF2B5EF4-FFF2-40B4-BE49-F238E27FC236}">
                  <a16:creationId xmlns:a16="http://schemas.microsoft.com/office/drawing/2014/main" id="{9B0C564C-7BA3-468B-AADC-69F275AEDAAD}"/>
                </a:ext>
              </a:extLst>
            </p:cNvPr>
            <p:cNvGrpSpPr/>
            <p:nvPr/>
          </p:nvGrpSpPr>
          <p:grpSpPr>
            <a:xfrm>
              <a:off x="5750265" y="4884025"/>
              <a:ext cx="2082522" cy="915282"/>
              <a:chOff x="597121" y="2256610"/>
              <a:chExt cx="2082522" cy="915282"/>
            </a:xfrm>
          </p:grpSpPr>
          <p:sp>
            <p:nvSpPr>
              <p:cNvPr id="13" name="Shape 929">
                <a:extLst>
                  <a:ext uri="{FF2B5EF4-FFF2-40B4-BE49-F238E27FC236}">
                    <a16:creationId xmlns:a16="http://schemas.microsoft.com/office/drawing/2014/main" id="{D74F819A-2581-4E95-A31D-0BC532F96BA5}"/>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C2B43AA9-3F5B-4B5E-BBAA-7124DCBDE92D}"/>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8F07502E-93D9-4798-BE28-208D73A35291}"/>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4E583612-DA35-4F16-AAA1-A84706CF6918}"/>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2E435EDA-DCD3-4F8F-A390-BA203F87F126}"/>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81A9CB8C-3C33-4B73-AA00-9CE97D8D0FDE}"/>
                </a:ext>
              </a:extLst>
            </p:cNvPr>
            <p:cNvPicPr/>
            <p:nvPr/>
          </p:nvPicPr>
          <p:blipFill>
            <a:blip r:embed="rId3"/>
            <a:stretch>
              <a:fillRect/>
            </a:stretch>
          </p:blipFill>
          <p:spPr>
            <a:xfrm>
              <a:off x="5807987" y="5080649"/>
              <a:ext cx="457200" cy="457200"/>
            </a:xfrm>
            <a:prstGeom prst="rect">
              <a:avLst/>
            </a:prstGeom>
          </p:spPr>
        </p:pic>
      </p:grpSp>
      <p:pic>
        <p:nvPicPr>
          <p:cNvPr id="18" name="Picture 17"/>
          <p:cNvPicPr>
            <a:picLocks noChangeAspect="1"/>
          </p:cNvPicPr>
          <p:nvPr/>
        </p:nvPicPr>
        <p:blipFill rotWithShape="1">
          <a:blip r:embed="rId4"/>
          <a:srcRect l="13330" t="51149" r="31628"/>
          <a:stretch/>
        </p:blipFill>
        <p:spPr>
          <a:xfrm>
            <a:off x="2188307" y="4196862"/>
            <a:ext cx="6705601" cy="1079500"/>
          </a:xfrm>
          <a:prstGeom prst="rect">
            <a:avLst/>
          </a:prstGeom>
        </p:spPr>
      </p:pic>
    </p:spTree>
    <p:extLst>
      <p:ext uri="{BB962C8B-B14F-4D97-AF65-F5344CB8AC3E}">
        <p14:creationId xmlns:p14="http://schemas.microsoft.com/office/powerpoint/2010/main" val="368249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483" y="3371218"/>
            <a:ext cx="6629400" cy="2828925"/>
          </a:xfrm>
          <a:prstGeom prst="rect">
            <a:avLst/>
          </a:prstGeom>
        </p:spPr>
      </p:pic>
      <p:sp>
        <p:nvSpPr>
          <p:cNvPr id="7" name="Rectangle 6"/>
          <p:cNvSpPr/>
          <p:nvPr/>
        </p:nvSpPr>
        <p:spPr>
          <a:xfrm>
            <a:off x="3841116" y="1163332"/>
            <a:ext cx="7704339" cy="2031325"/>
          </a:xfrm>
          <a:prstGeom prst="rect">
            <a:avLst/>
          </a:prstGeom>
        </p:spPr>
        <p:txBody>
          <a:bodyPr wrap="square">
            <a:spAutoFit/>
          </a:bodyPr>
          <a:lstStyle/>
          <a:p>
            <a:pPr lvl="0"/>
            <a:r>
              <a:rPr lang="en-US" dirty="0"/>
              <a:t>For each crop associated with feed items:</a:t>
            </a:r>
            <a:endParaRPr lang="en-GB" dirty="0"/>
          </a:p>
          <a:p>
            <a:pPr marL="742950" lvl="1" indent="-285750">
              <a:buFont typeface="Arial" panose="020B0604020202020204" pitchFamily="34" charset="0"/>
              <a:buChar char="•"/>
            </a:pPr>
            <a:r>
              <a:rPr lang="en-US" dirty="0"/>
              <a:t>Fertilizer rate: this is expressed in kg N/ha and thus requires conversions</a:t>
            </a:r>
            <a:endParaRPr lang="en-GB" dirty="0"/>
          </a:p>
          <a:p>
            <a:r>
              <a:rPr lang="en-US" dirty="0"/>
              <a:t>This information is used for calculating nutrient balances and N2O emissions from each field</a:t>
            </a:r>
            <a:endParaRPr lang="en-GB" dirty="0"/>
          </a:p>
          <a:p>
            <a:pPr lvl="0"/>
            <a:r>
              <a:rPr lang="en-US" dirty="0"/>
              <a:t>The purchased inorganic fertilizers:</a:t>
            </a:r>
            <a:endParaRPr lang="en-GB" dirty="0"/>
          </a:p>
          <a:p>
            <a:pPr marL="742950" lvl="1" indent="-285750">
              <a:buFont typeface="Arial" panose="020B0604020202020204" pitchFamily="34" charset="0"/>
              <a:buChar char="•"/>
            </a:pPr>
            <a:r>
              <a:rPr lang="en-US" dirty="0"/>
              <a:t>Per type (Urea, CAN, DAP, NPK and Lime) state the total amounts of the different fertilizers per farm and year (</a:t>
            </a:r>
            <a:r>
              <a:rPr lang="en-US" i="1" dirty="0"/>
              <a:t>not </a:t>
            </a:r>
            <a:r>
              <a:rPr lang="en-US" dirty="0"/>
              <a:t>per ha,</a:t>
            </a:r>
            <a:r>
              <a:rPr lang="en-US" i="1" dirty="0"/>
              <a:t> not</a:t>
            </a:r>
            <a:r>
              <a:rPr lang="en-US" dirty="0"/>
              <a:t> per crop). </a:t>
            </a:r>
            <a:endParaRPr lang="en-GB" dirty="0"/>
          </a:p>
        </p:txBody>
      </p:sp>
      <p:sp>
        <p:nvSpPr>
          <p:cNvPr id="8" name="Rectangle 7">
            <a:extLst>
              <a:ext uri="{FF2B5EF4-FFF2-40B4-BE49-F238E27FC236}">
                <a16:creationId xmlns:a16="http://schemas.microsoft.com/office/drawing/2014/main" id="{4C383461-368F-4FF2-9E0D-2475427D6896}"/>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7F30AD9-936E-465C-A20A-37FF1D27CCD9}"/>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four</a:t>
            </a:r>
            <a:endParaRPr lang="en-GB" b="1" dirty="0">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40E44E2-7ABA-4DDF-9DB6-B74F90F49E72}"/>
              </a:ext>
            </a:extLst>
          </p:cNvPr>
          <p:cNvGrpSpPr/>
          <p:nvPr/>
        </p:nvGrpSpPr>
        <p:grpSpPr>
          <a:xfrm>
            <a:off x="440893" y="1358520"/>
            <a:ext cx="2082522" cy="915282"/>
            <a:chOff x="5750265" y="4884025"/>
            <a:chExt cx="2082522" cy="915282"/>
          </a:xfrm>
        </p:grpSpPr>
        <p:grpSp>
          <p:nvGrpSpPr>
            <p:cNvPr id="11" name="Group 10">
              <a:extLst>
                <a:ext uri="{FF2B5EF4-FFF2-40B4-BE49-F238E27FC236}">
                  <a16:creationId xmlns:a16="http://schemas.microsoft.com/office/drawing/2014/main" id="{F4ECBE13-65ED-4749-B96D-825F27C4D33F}"/>
                </a:ext>
              </a:extLst>
            </p:cNvPr>
            <p:cNvGrpSpPr/>
            <p:nvPr/>
          </p:nvGrpSpPr>
          <p:grpSpPr>
            <a:xfrm>
              <a:off x="5750265" y="4884025"/>
              <a:ext cx="2082522" cy="915282"/>
              <a:chOff x="597121" y="2256610"/>
              <a:chExt cx="2082522" cy="915282"/>
            </a:xfrm>
          </p:grpSpPr>
          <p:sp>
            <p:nvSpPr>
              <p:cNvPr id="13" name="Shape 929">
                <a:extLst>
                  <a:ext uri="{FF2B5EF4-FFF2-40B4-BE49-F238E27FC236}">
                    <a16:creationId xmlns:a16="http://schemas.microsoft.com/office/drawing/2014/main" id="{3700E706-CF9F-420A-BCDE-69BE06FA3965}"/>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947EEF30-5963-4F80-9BDD-3DC9944EC3FA}"/>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22ACAE93-F18D-440C-9683-ABF641EFF84D}"/>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73F5D67A-C583-4853-8ED5-E2EEAD37267F}"/>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A2CDAF23-BF7D-461B-99CC-8523F899C263}"/>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D4022DE6-DA00-49AF-87DE-DD21E9B8E97C}"/>
                </a:ext>
              </a:extLst>
            </p:cNvPr>
            <p:cNvPicPr/>
            <p:nvPr/>
          </p:nvPicPr>
          <p:blipFill>
            <a:blip r:embed="rId4"/>
            <a:stretch>
              <a:fillRect/>
            </a:stretch>
          </p:blipFill>
          <p:spPr>
            <a:xfrm>
              <a:off x="5807987" y="5080649"/>
              <a:ext cx="457200" cy="457200"/>
            </a:xfrm>
            <a:prstGeom prst="rect">
              <a:avLst/>
            </a:prstGeom>
          </p:spPr>
        </p:pic>
      </p:grpSp>
    </p:spTree>
    <p:extLst>
      <p:ext uri="{BB962C8B-B14F-4D97-AF65-F5344CB8AC3E}">
        <p14:creationId xmlns:p14="http://schemas.microsoft.com/office/powerpoint/2010/main" val="127967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8784" y="1355821"/>
            <a:ext cx="714286" cy="761905"/>
          </a:xfrm>
          <a:prstGeom prst="rect">
            <a:avLst/>
          </a:prstGeom>
        </p:spPr>
      </p:pic>
      <p:sp>
        <p:nvSpPr>
          <p:cNvPr id="7" name="Rectangle 6"/>
          <p:cNvSpPr/>
          <p:nvPr/>
        </p:nvSpPr>
        <p:spPr>
          <a:xfrm>
            <a:off x="3841116" y="1163332"/>
            <a:ext cx="7704339" cy="2246769"/>
          </a:xfrm>
          <a:prstGeom prst="rect">
            <a:avLst/>
          </a:prstGeom>
        </p:spPr>
        <p:txBody>
          <a:bodyPr wrap="square">
            <a:spAutoFit/>
          </a:bodyPr>
          <a:lstStyle/>
          <a:p>
            <a:pPr lvl="0"/>
            <a:r>
              <a:rPr lang="en-US" sz="2000" dirty="0">
                <a:solidFill>
                  <a:srgbClr val="FF0000"/>
                </a:solidFill>
              </a:rPr>
              <a:t>This section only has to be filled out if there is Rice in the feed basket</a:t>
            </a:r>
          </a:p>
          <a:p>
            <a:pPr marL="285750" lvl="0" indent="-285750">
              <a:buFont typeface="Arial" panose="020B0604020202020204" pitchFamily="34" charset="0"/>
              <a:buChar char="•"/>
            </a:pPr>
            <a:r>
              <a:rPr lang="en-US" sz="2000" dirty="0"/>
              <a:t>Harvest area: calculated from the information provided above</a:t>
            </a:r>
            <a:endParaRPr lang="en-GB" sz="2000" dirty="0"/>
          </a:p>
          <a:p>
            <a:pPr marL="285750" lvl="0" indent="-285750">
              <a:buFont typeface="Arial" panose="020B0604020202020204" pitchFamily="34" charset="0"/>
              <a:buChar char="•"/>
            </a:pPr>
            <a:r>
              <a:rPr lang="en-US" sz="2000" dirty="0"/>
              <a:t>Cultivation period: number of days the rice cultivation takes</a:t>
            </a:r>
            <a:endParaRPr lang="en-GB" sz="2000" dirty="0"/>
          </a:p>
          <a:p>
            <a:pPr marL="285750" lvl="0" indent="-285750">
              <a:buFont typeface="Arial" panose="020B0604020202020204" pitchFamily="34" charset="0"/>
              <a:buChar char="•"/>
            </a:pPr>
            <a:r>
              <a:rPr lang="en-US" sz="2000" dirty="0"/>
              <a:t>Rice ecosystem type: select from the drop-down list</a:t>
            </a:r>
            <a:endParaRPr lang="en-GB" sz="2000" dirty="0"/>
          </a:p>
          <a:p>
            <a:pPr marL="285750" lvl="0" indent="-285750">
              <a:buFont typeface="Arial" panose="020B0604020202020204" pitchFamily="34" charset="0"/>
              <a:buChar char="•"/>
            </a:pPr>
            <a:r>
              <a:rPr lang="en-US" sz="2000" dirty="0"/>
              <a:t>Water regime prior to rice cultivation: select from the drop-down list</a:t>
            </a:r>
            <a:endParaRPr lang="en-GB" sz="2000" dirty="0"/>
          </a:p>
          <a:p>
            <a:pPr marL="285750" lvl="0" indent="-285750">
              <a:buFont typeface="Arial" panose="020B0604020202020204" pitchFamily="34" charset="0"/>
              <a:buChar char="•"/>
            </a:pPr>
            <a:r>
              <a:rPr lang="en-US" sz="2000" dirty="0"/>
              <a:t>Organic amendment inputs: select from the drop-down list</a:t>
            </a:r>
            <a:endParaRPr lang="en-GB" sz="2000" dirty="0"/>
          </a:p>
          <a:p>
            <a:pPr marL="285750" lvl="0" indent="-285750">
              <a:buFont typeface="Arial" panose="020B0604020202020204" pitchFamily="34" charset="0"/>
              <a:buChar char="•"/>
            </a:pPr>
            <a:r>
              <a:rPr lang="en-US" sz="2000" dirty="0"/>
              <a:t>Rate of application: filled out based on information provided above</a:t>
            </a:r>
            <a:endParaRPr lang="en-GB" sz="2000" dirty="0"/>
          </a:p>
        </p:txBody>
      </p:sp>
      <p:sp>
        <p:nvSpPr>
          <p:cNvPr id="8" name="Rectangle 7">
            <a:extLst>
              <a:ext uri="{FF2B5EF4-FFF2-40B4-BE49-F238E27FC236}">
                <a16:creationId xmlns:a16="http://schemas.microsoft.com/office/drawing/2014/main" id="{FA66D925-75CE-4E9D-A502-8B000CF02C47}"/>
              </a:ext>
            </a:extLst>
          </p:cNvPr>
          <p:cNvSpPr/>
          <p:nvPr/>
        </p:nvSpPr>
        <p:spPr>
          <a:xfrm>
            <a:off x="5753100" y="965200"/>
            <a:ext cx="5886964" cy="89814"/>
          </a:xfrm>
          <a:prstGeom prst="rect">
            <a:avLst/>
          </a:prstGeom>
          <a:solidFill>
            <a:srgbClr val="20386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F213A0E-2120-45E7-A60D-022EB4D461C9}"/>
              </a:ext>
            </a:extLst>
          </p:cNvPr>
          <p:cNvSpPr txBox="1"/>
          <p:nvPr/>
        </p:nvSpPr>
        <p:spPr>
          <a:xfrm>
            <a:off x="440893" y="493908"/>
            <a:ext cx="5312207" cy="830997"/>
          </a:xfrm>
          <a:prstGeom prst="rect">
            <a:avLst/>
          </a:prstGeom>
          <a:noFill/>
        </p:spPr>
        <p:txBody>
          <a:bodyPr wrap="square" rtlCol="0">
            <a:spAutoFit/>
          </a:bodyPr>
          <a:lstStyle/>
          <a:p>
            <a:r>
              <a:rPr lang="en-GB" sz="4800" dirty="0">
                <a:latin typeface="Calibri Light" panose="020F0302020204030204" pitchFamily="34" charset="0"/>
                <a:cs typeface="Arial" panose="020B0604020202020204" pitchFamily="34" charset="0"/>
              </a:rPr>
              <a:t>Inputs section </a:t>
            </a:r>
            <a:r>
              <a:rPr lang="en-GB" sz="4800" b="1" dirty="0">
                <a:latin typeface="Calibri Light" panose="020F0302020204030204" pitchFamily="34" charset="0"/>
                <a:cs typeface="Arial" panose="020B0604020202020204" pitchFamily="34" charset="0"/>
              </a:rPr>
              <a:t>four</a:t>
            </a:r>
            <a:endParaRPr lang="en-GB" b="1" dirty="0">
              <a:solidFill>
                <a:srgbClr val="FF0000"/>
              </a:solidFill>
              <a:latin typeface="Calibri Light" panose="020F03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63D28127-30D3-4F86-AA98-CA3FDCB77E28}"/>
              </a:ext>
            </a:extLst>
          </p:cNvPr>
          <p:cNvGrpSpPr/>
          <p:nvPr/>
        </p:nvGrpSpPr>
        <p:grpSpPr>
          <a:xfrm>
            <a:off x="440893" y="1358520"/>
            <a:ext cx="2082522" cy="915282"/>
            <a:chOff x="5750265" y="4884025"/>
            <a:chExt cx="2082522" cy="915282"/>
          </a:xfrm>
        </p:grpSpPr>
        <p:grpSp>
          <p:nvGrpSpPr>
            <p:cNvPr id="11" name="Group 10">
              <a:extLst>
                <a:ext uri="{FF2B5EF4-FFF2-40B4-BE49-F238E27FC236}">
                  <a16:creationId xmlns:a16="http://schemas.microsoft.com/office/drawing/2014/main" id="{2AEF7418-BF29-427D-AB1E-DF2DFD727C3D}"/>
                </a:ext>
              </a:extLst>
            </p:cNvPr>
            <p:cNvGrpSpPr/>
            <p:nvPr/>
          </p:nvGrpSpPr>
          <p:grpSpPr>
            <a:xfrm>
              <a:off x="5750265" y="4884025"/>
              <a:ext cx="2082522" cy="915282"/>
              <a:chOff x="597121" y="2256610"/>
              <a:chExt cx="2082522" cy="915282"/>
            </a:xfrm>
          </p:grpSpPr>
          <p:sp>
            <p:nvSpPr>
              <p:cNvPr id="13" name="Shape 929">
                <a:extLst>
                  <a:ext uri="{FF2B5EF4-FFF2-40B4-BE49-F238E27FC236}">
                    <a16:creationId xmlns:a16="http://schemas.microsoft.com/office/drawing/2014/main" id="{D551C904-186E-467D-B13D-3442ABCC4D8F}"/>
                  </a:ext>
                </a:extLst>
              </p:cNvPr>
              <p:cNvSpPr/>
              <p:nvPr/>
            </p:nvSpPr>
            <p:spPr>
              <a:xfrm>
                <a:off x="645164" y="2307407"/>
                <a:ext cx="1828800" cy="822960"/>
              </a:xfrm>
              <a:prstGeom prst="roundRect">
                <a:avLst>
                  <a:gd name="adj" fmla="val 1674"/>
                </a:avLst>
              </a:prstGeom>
              <a:solidFill>
                <a:schemeClr val="lt1"/>
              </a:solidFill>
              <a:ln>
                <a:noFill/>
              </a:ln>
              <a:effectLst>
                <a:outerShdw blurRad="19050" dist="6350" dir="5400000" algn="ctr" rotWithShape="0">
                  <a:schemeClr val="dk1">
                    <a:alpha val="44705"/>
                  </a:schemeClr>
                </a:outerShdw>
              </a:effectLst>
            </p:spPr>
            <p:txBody>
              <a:bodyPr lIns="0" tIns="0" rIns="0" bIns="0" anchor="t" anchorCtr="0">
                <a:noAutofit/>
              </a:bodyPr>
              <a:lstStyle/>
              <a:p>
                <a:endParaRPr lang="en-GB"/>
              </a:p>
            </p:txBody>
          </p:sp>
          <p:grpSp>
            <p:nvGrpSpPr>
              <p:cNvPr id="14" name="Shape 930">
                <a:extLst>
                  <a:ext uri="{FF2B5EF4-FFF2-40B4-BE49-F238E27FC236}">
                    <a16:creationId xmlns:a16="http://schemas.microsoft.com/office/drawing/2014/main" id="{70DDE820-AF06-4C55-9D55-504D618F220F}"/>
                  </a:ext>
                </a:extLst>
              </p:cNvPr>
              <p:cNvGrpSpPr/>
              <p:nvPr/>
            </p:nvGrpSpPr>
            <p:grpSpPr>
              <a:xfrm>
                <a:off x="597121" y="2256610"/>
                <a:ext cx="2082522" cy="915282"/>
                <a:chOff x="0" y="0"/>
                <a:chExt cx="1404640" cy="632474"/>
              </a:xfrm>
            </p:grpSpPr>
            <p:sp>
              <p:nvSpPr>
                <p:cNvPr id="15" name="Shape 931">
                  <a:extLst>
                    <a:ext uri="{FF2B5EF4-FFF2-40B4-BE49-F238E27FC236}">
                      <a16:creationId xmlns:a16="http://schemas.microsoft.com/office/drawing/2014/main" id="{9DDF81E1-E3DE-437E-BF87-979BA9E059A7}"/>
                    </a:ext>
                  </a:extLst>
                </p:cNvPr>
                <p:cNvSpPr/>
                <p:nvPr/>
              </p:nvSpPr>
              <p:spPr>
                <a:xfrm>
                  <a:off x="0" y="0"/>
                  <a:ext cx="1231940" cy="568678"/>
                </a:xfrm>
                <a:prstGeom prst="roundRect">
                  <a:avLst>
                    <a:gd name="adj" fmla="val 1674"/>
                  </a:avLst>
                </a:prstGeom>
                <a:solidFill>
                  <a:schemeClr val="lt1"/>
                </a:solidFill>
                <a:ln>
                  <a:noFill/>
                </a:ln>
                <a:effectLst>
                  <a:outerShdw blurRad="38100" dist="12700" dir="5400000" algn="ctr" rotWithShape="0">
                    <a:schemeClr val="dk1">
                      <a:alpha val="44705"/>
                    </a:schemeClr>
                  </a:outerShdw>
                </a:effectLst>
              </p:spPr>
              <p:txBody>
                <a:bodyPr lIns="429750" tIns="73150" rIns="45700" bIns="256025" anchor="t" anchorCtr="0">
                  <a:noAutofit/>
                </a:bodyPr>
                <a:lstStyle/>
                <a:p>
                  <a:pPr>
                    <a:lnSpc>
                      <a:spcPct val="112000"/>
                    </a:lnSpc>
                    <a:spcAft>
                      <a:spcPts val="0"/>
                    </a:spcAft>
                  </a:pPr>
                  <a:r>
                    <a:rPr lang="en-US" sz="1200" dirty="0">
                      <a:solidFill>
                        <a:srgbClr val="212121"/>
                      </a:solidFill>
                      <a:latin typeface="Roboto" panose="02000000000000000000" pitchFamily="2" charset="0"/>
                      <a:ea typeface="Roboto" panose="02000000000000000000" pitchFamily="2" charset="0"/>
                      <a:cs typeface="Roboto" panose="02000000000000000000" pitchFamily="2" charset="0"/>
                    </a:rPr>
                    <a:t>  Production </a:t>
                  </a:r>
                  <a:endParaRPr lang="en-GB" sz="2800" dirty="0">
                    <a:effectLst/>
                    <a:latin typeface="Times New Roman" panose="02020603050405020304" pitchFamily="18" charset="0"/>
                    <a:ea typeface="Times New Roman" panose="02020603050405020304" pitchFamily="18" charset="0"/>
                  </a:endParaRPr>
                </a:p>
              </p:txBody>
            </p:sp>
            <p:sp>
              <p:nvSpPr>
                <p:cNvPr id="16" name="Shape 933">
                  <a:extLst>
                    <a:ext uri="{FF2B5EF4-FFF2-40B4-BE49-F238E27FC236}">
                      <a16:creationId xmlns:a16="http://schemas.microsoft.com/office/drawing/2014/main" id="{FB4894EA-F9A1-4820-8813-C77182672BB8}"/>
                    </a:ext>
                  </a:extLst>
                </p:cNvPr>
                <p:cNvSpPr txBox="1"/>
                <p:nvPr/>
              </p:nvSpPr>
              <p:spPr>
                <a:xfrm>
                  <a:off x="343238" y="332083"/>
                  <a:ext cx="1061402" cy="300391"/>
                </a:xfrm>
                <a:prstGeom prst="rect">
                  <a:avLst/>
                </a:prstGeom>
                <a:noFill/>
                <a:ln>
                  <a:noFill/>
                </a:ln>
              </p:spPr>
              <p:txBody>
                <a:bodyPr lIns="0" tIns="0" rIns="0" bIns="0" anchor="t" anchorCtr="0">
                  <a:noAutofit/>
                </a:bodyPr>
                <a:lstStyle/>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Crop residue, inputs</a:t>
                  </a:r>
                </a:p>
                <a:p>
                  <a:pPr>
                    <a:spcAft>
                      <a:spcPts val="0"/>
                    </a:spcAft>
                  </a:pPr>
                  <a:r>
                    <a:rPr lang="en-US" sz="1000" dirty="0">
                      <a:solidFill>
                        <a:srgbClr val="9E9E9E"/>
                      </a:solidFill>
                      <a:latin typeface="Roboto" panose="02000000000000000000" pitchFamily="2" charset="0"/>
                      <a:ea typeface="Roboto" panose="02000000000000000000" pitchFamily="2" charset="0"/>
                      <a:cs typeface="Roboto" panose="02000000000000000000" pitchFamily="2" charset="0"/>
                    </a:rPr>
                    <a:t> and rice</a:t>
                  </a:r>
                  <a:endParaRPr lang="en-GB" sz="1000" dirty="0">
                    <a:effectLst/>
                    <a:latin typeface="Times New Roman" panose="02020603050405020304" pitchFamily="18" charset="0"/>
                    <a:ea typeface="Times New Roman" panose="02020603050405020304" pitchFamily="18" charset="0"/>
                  </a:endParaRPr>
                </a:p>
              </p:txBody>
            </p:sp>
            <p:cxnSp>
              <p:nvCxnSpPr>
                <p:cNvPr id="17" name="Shape 934">
                  <a:extLst>
                    <a:ext uri="{FF2B5EF4-FFF2-40B4-BE49-F238E27FC236}">
                      <a16:creationId xmlns:a16="http://schemas.microsoft.com/office/drawing/2014/main" id="{246AF968-37E9-48E3-9BB8-E03D10ACFE7A}"/>
                    </a:ext>
                  </a:extLst>
                </p:cNvPr>
                <p:cNvCxnSpPr/>
                <p:nvPr/>
              </p:nvCxnSpPr>
              <p:spPr>
                <a:xfrm>
                  <a:off x="373735" y="283691"/>
                  <a:ext cx="795527" cy="0"/>
                </a:xfrm>
                <a:prstGeom prst="straightConnector1">
                  <a:avLst/>
                </a:prstGeom>
                <a:noFill/>
                <a:ln w="9525" cap="flat" cmpd="sng">
                  <a:solidFill>
                    <a:srgbClr val="E0E0E0"/>
                  </a:solidFill>
                  <a:prstDash val="solid"/>
                  <a:round/>
                  <a:headEnd type="none" w="med" len="med"/>
                  <a:tailEnd type="none" w="med" len="med"/>
                </a:ln>
              </p:spPr>
            </p:cxnSp>
          </p:grpSp>
        </p:grpSp>
        <p:pic>
          <p:nvPicPr>
            <p:cNvPr id="12" name="Picture 11">
              <a:extLst>
                <a:ext uri="{FF2B5EF4-FFF2-40B4-BE49-F238E27FC236}">
                  <a16:creationId xmlns:a16="http://schemas.microsoft.com/office/drawing/2014/main" id="{57CFDB05-03AA-4FCC-B2E3-F9439A06D625}"/>
                </a:ext>
              </a:extLst>
            </p:cNvPr>
            <p:cNvPicPr/>
            <p:nvPr/>
          </p:nvPicPr>
          <p:blipFill>
            <a:blip r:embed="rId3"/>
            <a:stretch>
              <a:fillRect/>
            </a:stretch>
          </p:blipFill>
          <p:spPr>
            <a:xfrm>
              <a:off x="5807987" y="5080649"/>
              <a:ext cx="457200" cy="457200"/>
            </a:xfrm>
            <a:prstGeom prst="rect">
              <a:avLst/>
            </a:prstGeom>
          </p:spPr>
        </p:pic>
      </p:grpSp>
      <p:pic>
        <p:nvPicPr>
          <p:cNvPr id="3" name="Graphic 2" descr="Forbidden">
            <a:extLst>
              <a:ext uri="{FF2B5EF4-FFF2-40B4-BE49-F238E27FC236}">
                <a16:creationId xmlns:a16="http://schemas.microsoft.com/office/drawing/2014/main" id="{15AF0F78-328B-4383-ABB4-668AAF010FE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494118" y="1151653"/>
            <a:ext cx="430345" cy="430345"/>
          </a:xfrm>
          <a:prstGeom prst="rect">
            <a:avLst/>
          </a:prstGeom>
        </p:spPr>
      </p:pic>
      <p:pic>
        <p:nvPicPr>
          <p:cNvPr id="2" name="Picture 1"/>
          <p:cNvPicPr>
            <a:picLocks noChangeAspect="1"/>
          </p:cNvPicPr>
          <p:nvPr/>
        </p:nvPicPr>
        <p:blipFill>
          <a:blip r:embed="rId7"/>
          <a:stretch>
            <a:fillRect/>
          </a:stretch>
        </p:blipFill>
        <p:spPr>
          <a:xfrm>
            <a:off x="3777639" y="3801085"/>
            <a:ext cx="7153275" cy="1209675"/>
          </a:xfrm>
          <a:prstGeom prst="rect">
            <a:avLst/>
          </a:prstGeom>
        </p:spPr>
      </p:pic>
    </p:spTree>
    <p:extLst>
      <p:ext uri="{BB962C8B-B14F-4D97-AF65-F5344CB8AC3E}">
        <p14:creationId xmlns:p14="http://schemas.microsoft.com/office/powerpoint/2010/main" val="2725521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a:t>
            </a:r>
            <a:endParaRPr lang="en-US" dirty="0"/>
          </a:p>
        </p:txBody>
      </p:sp>
      <p:sp>
        <p:nvSpPr>
          <p:cNvPr id="3" name="Content Placeholder 2"/>
          <p:cNvSpPr>
            <a:spLocks noGrp="1"/>
          </p:cNvSpPr>
          <p:nvPr>
            <p:ph idx="1"/>
          </p:nvPr>
        </p:nvSpPr>
        <p:spPr/>
        <p:txBody>
          <a:bodyPr/>
          <a:lstStyle/>
          <a:p>
            <a:r>
              <a:rPr lang="en-US" dirty="0"/>
              <a:t>Link to Quiz </a:t>
            </a:r>
            <a:r>
              <a:rPr lang="en-US" dirty="0" smtClean="0"/>
              <a:t>2</a:t>
            </a:r>
          </a:p>
          <a:p>
            <a:pPr marL="0" indent="0">
              <a:buNone/>
            </a:pPr>
            <a:endParaRPr lang="en-US" dirty="0" smtClean="0">
              <a:hlinkClick r:id="rId2"/>
            </a:endParaRPr>
          </a:p>
          <a:p>
            <a:pPr marL="0" indent="0">
              <a:buNone/>
            </a:pPr>
            <a:r>
              <a:rPr lang="en-US" dirty="0" smtClean="0">
                <a:hlinkClick r:id="rId2"/>
              </a:rPr>
              <a:t>https</a:t>
            </a:r>
            <a:r>
              <a:rPr lang="en-US" dirty="0">
                <a:hlinkClick r:id="rId2"/>
              </a:rPr>
              <a:t>://</a:t>
            </a:r>
            <a:r>
              <a:rPr lang="en-US" dirty="0" smtClean="0">
                <a:hlinkClick r:id="rId2"/>
              </a:rPr>
              <a:t>forms.office.com/Pages/ResponsePage.aspx?id=AA76ahT6t0CKLiKn-MNX1aE1vfzSBf5GkjzzKvqgj8ZUMDJNTk0xQU9JRDlDRTJNM1lGREMxWDVSWS4u</a:t>
            </a:r>
            <a:endParaRPr lang="en-US" dirty="0" smtClean="0"/>
          </a:p>
          <a:p>
            <a:endParaRPr lang="en-US" dirty="0"/>
          </a:p>
          <a:p>
            <a:endParaRPr lang="en-US" dirty="0"/>
          </a:p>
        </p:txBody>
      </p:sp>
    </p:spTree>
    <p:extLst>
      <p:ext uri="{BB962C8B-B14F-4D97-AF65-F5344CB8AC3E}">
        <p14:creationId xmlns:p14="http://schemas.microsoft.com/office/powerpoint/2010/main" val="139309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Assignment 2</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Link to assignment 2:</a:t>
            </a:r>
          </a:p>
          <a:p>
            <a:pPr marL="0" indent="0">
              <a:buNone/>
            </a:pPr>
            <a:endParaRPr lang="en-US" dirty="0" smtClean="0"/>
          </a:p>
          <a:p>
            <a:pPr marL="0" indent="0">
              <a:buNone/>
            </a:pPr>
            <a:r>
              <a:rPr lang="en-US" u="sng" dirty="0">
                <a:hlinkClick r:id="rId2"/>
              </a:rPr>
              <a:t>https://form.jotform.com/201691661229052</a:t>
            </a:r>
            <a:endParaRPr lang="en-US" dirty="0"/>
          </a:p>
          <a:p>
            <a:pPr marL="0" indent="0">
              <a:buNone/>
            </a:pPr>
            <a:endParaRPr lang="en-US" dirty="0"/>
          </a:p>
        </p:txBody>
      </p:sp>
    </p:spTree>
    <p:extLst>
      <p:ext uri="{BB962C8B-B14F-4D97-AF65-F5344CB8AC3E}">
        <p14:creationId xmlns:p14="http://schemas.microsoft.com/office/powerpoint/2010/main" val="3326858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Pre-recorded material</a:t>
            </a:r>
            <a:endParaRPr lang="en-US" dirty="0"/>
          </a:p>
        </p:txBody>
      </p:sp>
      <p:sp>
        <p:nvSpPr>
          <p:cNvPr id="3" name="Content Placeholder 2"/>
          <p:cNvSpPr>
            <a:spLocks noGrp="1"/>
          </p:cNvSpPr>
          <p:nvPr>
            <p:ph idx="1"/>
          </p:nvPr>
        </p:nvSpPr>
        <p:spPr/>
        <p:txBody>
          <a:bodyPr/>
          <a:lstStyle/>
          <a:p>
            <a:pPr marL="0" indent="0" fontAlgn="base">
              <a:buNone/>
            </a:pPr>
            <a:r>
              <a:rPr lang="en-US" dirty="0"/>
              <a:t>To access the CLEANED workbook please see </a:t>
            </a:r>
            <a:endParaRPr lang="en-US" dirty="0" smtClean="0"/>
          </a:p>
          <a:p>
            <a:pPr marL="0" indent="0" fontAlgn="base">
              <a:buNone/>
            </a:pPr>
            <a:r>
              <a:rPr lang="en-US" dirty="0" smtClean="0"/>
              <a:t>link</a:t>
            </a:r>
            <a:r>
              <a:rPr lang="en-US" dirty="0"/>
              <a:t>:  </a:t>
            </a:r>
            <a:r>
              <a:rPr lang="en-US" u="sng" dirty="0">
                <a:hlinkClick r:id="rId2"/>
              </a:rPr>
              <a:t>https://cleanedtraining.netlify.app</a:t>
            </a:r>
            <a:r>
              <a:rPr lang="en-US" u="sng" dirty="0" smtClean="0">
                <a:hlinkClick r:id="rId2"/>
              </a:rPr>
              <a:t>/</a:t>
            </a:r>
            <a:endParaRPr lang="en-US" u="sng" dirty="0" smtClean="0"/>
          </a:p>
          <a:p>
            <a:pPr marL="0" indent="0" fontAlgn="base">
              <a:buNone/>
            </a:pPr>
            <a:endParaRPr lang="en-US" dirty="0"/>
          </a:p>
          <a:p>
            <a:pPr marL="0" indent="0" fontAlgn="base">
              <a:buNone/>
            </a:pPr>
            <a:r>
              <a:rPr lang="en-US" dirty="0"/>
              <a:t>To go directly to day 2: </a:t>
            </a:r>
            <a:r>
              <a:rPr lang="en-US" u="sng" dirty="0">
                <a:hlinkClick r:id="rId3"/>
              </a:rPr>
              <a:t>https://cleanedtraining.netlify.app/hands-on-with-the-input-section.html</a:t>
            </a:r>
            <a:endParaRPr lang="en-US" dirty="0"/>
          </a:p>
          <a:p>
            <a:pPr marL="0" indent="0" fontAlgn="base">
              <a:buNone/>
            </a:pPr>
            <a:r>
              <a:rPr lang="en-US" dirty="0"/>
              <a:t>  </a:t>
            </a:r>
            <a:endParaRPr lang="en-US" dirty="0"/>
          </a:p>
        </p:txBody>
      </p:sp>
    </p:spTree>
    <p:extLst>
      <p:ext uri="{BB962C8B-B14F-4D97-AF65-F5344CB8AC3E}">
        <p14:creationId xmlns:p14="http://schemas.microsoft.com/office/powerpoint/2010/main" val="30088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00683" y="1005841"/>
          <a:ext cx="10319657" cy="5736817"/>
        </p:xfrm>
        <a:graphic>
          <a:graphicData uri="http://schemas.openxmlformats.org/drawingml/2006/table">
            <a:tbl>
              <a:tblPr>
                <a:tableStyleId>{5DA37D80-6434-44D0-A028-1B22A696006F}</a:tableStyleId>
              </a:tblPr>
              <a:tblGrid>
                <a:gridCol w="4045774">
                  <a:extLst>
                    <a:ext uri="{9D8B030D-6E8A-4147-A177-3AD203B41FA5}">
                      <a16:colId xmlns:a16="http://schemas.microsoft.com/office/drawing/2014/main" val="2677279496"/>
                    </a:ext>
                  </a:extLst>
                </a:gridCol>
                <a:gridCol w="6273883">
                  <a:extLst>
                    <a:ext uri="{9D8B030D-6E8A-4147-A177-3AD203B41FA5}">
                      <a16:colId xmlns:a16="http://schemas.microsoft.com/office/drawing/2014/main" val="3101881711"/>
                    </a:ext>
                  </a:extLst>
                </a:gridCol>
              </a:tblGrid>
              <a:tr h="177704">
                <a:tc>
                  <a:txBody>
                    <a:bodyPr/>
                    <a:lstStyle/>
                    <a:p>
                      <a:pPr algn="l" fontAlgn="b"/>
                      <a:r>
                        <a:rPr lang="en-US" sz="1200" b="1" u="none" strike="noStrike" dirty="0">
                          <a:effectLst/>
                        </a:rPr>
                        <a:t>Name</a:t>
                      </a:r>
                      <a:endParaRPr lang="en-US" sz="1200" b="1" i="1" u="none" strike="noStrike" dirty="0">
                        <a:solidFill>
                          <a:srgbClr val="000000"/>
                        </a:solidFill>
                        <a:effectLst/>
                        <a:latin typeface="Calibri" panose="020F0502020204030204" pitchFamily="34" charset="0"/>
                      </a:endParaRPr>
                    </a:p>
                  </a:txBody>
                  <a:tcPr marL="3813" marR="3813" marT="3813" marB="0" anchor="b"/>
                </a:tc>
                <a:tc>
                  <a:txBody>
                    <a:bodyPr/>
                    <a:lstStyle/>
                    <a:p>
                      <a:pPr algn="l" fontAlgn="b"/>
                      <a:r>
                        <a:rPr lang="en-US" sz="1200" b="1" u="none" strike="noStrike" dirty="0">
                          <a:effectLst/>
                        </a:rPr>
                        <a:t>Expectations</a:t>
                      </a:r>
                      <a:endParaRPr lang="en-US" sz="1200" b="1" i="1"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849212697"/>
                  </a:ext>
                </a:extLst>
              </a:tr>
              <a:tr h="351778">
                <a:tc>
                  <a:txBody>
                    <a:bodyPr/>
                    <a:lstStyle/>
                    <a:p>
                      <a:pPr algn="l" fontAlgn="ctr"/>
                      <a:r>
                        <a:rPr lang="en-US" sz="1200" u="none" strike="noStrike" dirty="0">
                          <a:effectLst/>
                        </a:rPr>
                        <a:t>Hung Le Van</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t"/>
                      <a:r>
                        <a:rPr lang="en-US" sz="1200" u="none" strike="noStrike" dirty="0" smtClean="0">
                          <a:effectLst/>
                        </a:rPr>
                        <a:t>To learn </a:t>
                      </a:r>
                      <a:r>
                        <a:rPr lang="en-US" sz="1200" u="none" strike="noStrike" dirty="0">
                          <a:effectLst/>
                        </a:rPr>
                        <a:t>more about environmental impacts of animal production and how to use the CLEANED for calculating these impacts</a:t>
                      </a:r>
                      <a:endParaRPr lang="en-US" sz="1200" b="0" i="0" u="none" strike="noStrike" dirty="0">
                        <a:solidFill>
                          <a:srgbClr val="000000"/>
                        </a:solidFill>
                        <a:effectLst/>
                        <a:latin typeface="Segoe UI" panose="020B0502040204020203" pitchFamily="34" charset="0"/>
                      </a:endParaRPr>
                    </a:p>
                  </a:txBody>
                  <a:tcPr marL="3813" marR="3813" marT="3813" marB="0"/>
                </a:tc>
                <a:extLst>
                  <a:ext uri="{0D108BD9-81ED-4DB2-BD59-A6C34878D82A}">
                    <a16:rowId xmlns:a16="http://schemas.microsoft.com/office/drawing/2014/main" val="1197326430"/>
                  </a:ext>
                </a:extLst>
              </a:tr>
              <a:tr h="177704">
                <a:tc>
                  <a:txBody>
                    <a:bodyPr/>
                    <a:lstStyle/>
                    <a:p>
                      <a:pPr algn="l" fontAlgn="ctr"/>
                      <a:r>
                        <a:rPr lang="en-US" sz="1200" u="none" strike="noStrike" dirty="0">
                          <a:effectLst/>
                        </a:rPr>
                        <a:t>Dao Thu Hang</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64193725"/>
                  </a:ext>
                </a:extLst>
              </a:tr>
              <a:tr h="177704">
                <a:tc>
                  <a:txBody>
                    <a:bodyPr/>
                    <a:lstStyle/>
                    <a:p>
                      <a:pPr algn="l" fontAlgn="ctr"/>
                      <a:r>
                        <a:rPr lang="en-US" sz="1200" u="none" strike="noStrike" dirty="0">
                          <a:effectLst/>
                        </a:rPr>
                        <a:t>Mai Tu</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4025461276"/>
                  </a:ext>
                </a:extLst>
              </a:tr>
              <a:tr h="177704">
                <a:tc>
                  <a:txBody>
                    <a:bodyPr/>
                    <a:lstStyle/>
                    <a:p>
                      <a:pPr algn="l" fontAlgn="ctr"/>
                      <a:r>
                        <a:rPr lang="en-US" sz="1200" u="none" strike="noStrike" dirty="0">
                          <a:effectLst/>
                        </a:rPr>
                        <a:t>David Ngunga</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890551693"/>
                  </a:ext>
                </a:extLst>
              </a:tr>
              <a:tr h="177704">
                <a:tc>
                  <a:txBody>
                    <a:bodyPr/>
                    <a:lstStyle/>
                    <a:p>
                      <a:pPr algn="l" fontAlgn="ctr"/>
                      <a:r>
                        <a:rPr lang="en-US" sz="1200" u="none" strike="noStrike" dirty="0">
                          <a:effectLst/>
                        </a:rPr>
                        <a:t>Rukiko Patrick</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088994890"/>
                  </a:ext>
                </a:extLst>
              </a:tr>
              <a:tr h="177704">
                <a:tc>
                  <a:txBody>
                    <a:bodyPr/>
                    <a:lstStyle/>
                    <a:p>
                      <a:pPr algn="l" fontAlgn="ctr"/>
                      <a:r>
                        <a:rPr lang="en-US" sz="1200" u="none" strike="noStrike" dirty="0">
                          <a:effectLst/>
                        </a:rPr>
                        <a:t>Walter Mangesho Edward</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1574981612"/>
                  </a:ext>
                </a:extLst>
              </a:tr>
              <a:tr h="351778">
                <a:tc>
                  <a:txBody>
                    <a:bodyPr/>
                    <a:lstStyle/>
                    <a:p>
                      <a:pPr algn="l" fontAlgn="ctr"/>
                      <a:r>
                        <a:rPr lang="en-US" sz="1200" u="none" strike="noStrike" dirty="0">
                          <a:effectLst/>
                        </a:rPr>
                        <a:t>Ngoteya Godfrey</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t"/>
                      <a:r>
                        <a:rPr lang="en-US" sz="1200" u="none" strike="noStrike" dirty="0" smtClean="0">
                          <a:effectLst/>
                        </a:rPr>
                        <a:t>To learn and </a:t>
                      </a:r>
                      <a:r>
                        <a:rPr lang="en-US" sz="1200" u="none" strike="noStrike" dirty="0">
                          <a:effectLst/>
                        </a:rPr>
                        <a:t>be able to incorporate Climate Smart approaches/strategies in implementing Livestock/dairy initiatives.</a:t>
                      </a:r>
                      <a:endParaRPr lang="en-US" sz="1200" b="0" i="0" u="none" strike="noStrike" dirty="0">
                        <a:solidFill>
                          <a:srgbClr val="000000"/>
                        </a:solidFill>
                        <a:effectLst/>
                        <a:latin typeface="Segoe UI" panose="020B0502040204020203" pitchFamily="34" charset="0"/>
                      </a:endParaRPr>
                    </a:p>
                  </a:txBody>
                  <a:tcPr marL="3813" marR="3813" marT="3813" marB="0"/>
                </a:tc>
                <a:extLst>
                  <a:ext uri="{0D108BD9-81ED-4DB2-BD59-A6C34878D82A}">
                    <a16:rowId xmlns:a16="http://schemas.microsoft.com/office/drawing/2014/main" val="4100597995"/>
                  </a:ext>
                </a:extLst>
              </a:tr>
              <a:tr h="177704">
                <a:tc>
                  <a:txBody>
                    <a:bodyPr/>
                    <a:lstStyle/>
                    <a:p>
                      <a:pPr algn="l" fontAlgn="ctr"/>
                      <a:r>
                        <a:rPr lang="en-US" sz="1200" u="none" strike="noStrike" dirty="0">
                          <a:effectLst/>
                        </a:rPr>
                        <a:t>Wanyama Ibrahim</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a:effectLst/>
                        </a:rPr>
                        <a:t>To able to use the CLEANED to model impact of livestock production</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1442231289"/>
                  </a:ext>
                </a:extLst>
              </a:tr>
              <a:tr h="177704">
                <a:tc>
                  <a:txBody>
                    <a:bodyPr/>
                    <a:lstStyle/>
                    <a:p>
                      <a:pPr algn="l" fontAlgn="ctr"/>
                      <a:r>
                        <a:rPr lang="en-US" sz="1200" u="none" strike="noStrike" dirty="0">
                          <a:effectLst/>
                        </a:rPr>
                        <a:t>Kakungulu James</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705083727"/>
                  </a:ext>
                </a:extLst>
              </a:tr>
              <a:tr h="177704">
                <a:tc>
                  <a:txBody>
                    <a:bodyPr/>
                    <a:lstStyle/>
                    <a:p>
                      <a:pPr algn="l" fontAlgn="ctr"/>
                      <a:r>
                        <a:rPr lang="en-US" sz="1200" u="none" strike="noStrike" dirty="0">
                          <a:effectLst/>
                        </a:rPr>
                        <a:t>kigozi Abas</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1596355258"/>
                  </a:ext>
                </a:extLst>
              </a:tr>
              <a:tr h="351778">
                <a:tc>
                  <a:txBody>
                    <a:bodyPr/>
                    <a:lstStyle/>
                    <a:p>
                      <a:pPr algn="l" fontAlgn="ctr"/>
                      <a:r>
                        <a:rPr lang="en-US" sz="1200" u="none" strike="noStrike" dirty="0">
                          <a:effectLst/>
                        </a:rPr>
                        <a:t>Lukatome Pius</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smtClean="0">
                          <a:effectLst/>
                        </a:rPr>
                        <a:t>To be </a:t>
                      </a:r>
                      <a:r>
                        <a:rPr lang="en-US" sz="1200" u="none" strike="noStrike" dirty="0">
                          <a:effectLst/>
                        </a:rPr>
                        <a:t>able to use the CLEANED assessment tool to design environmentally sustainable livestock systems in Uganda</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573968853"/>
                  </a:ext>
                </a:extLst>
              </a:tr>
              <a:tr h="525852">
                <a:tc>
                  <a:txBody>
                    <a:bodyPr/>
                    <a:lstStyle/>
                    <a:p>
                      <a:pPr algn="l" fontAlgn="ctr"/>
                      <a:r>
                        <a:rPr lang="en-US" sz="1200" u="none" strike="noStrike" dirty="0">
                          <a:effectLst/>
                        </a:rPr>
                        <a:t>Gloy Nele</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smtClean="0">
                          <a:effectLst/>
                        </a:rPr>
                        <a:t>To understand </a:t>
                      </a:r>
                      <a:r>
                        <a:rPr lang="en-US" sz="1200" u="none" strike="noStrike" dirty="0">
                          <a:effectLst/>
                        </a:rPr>
                        <a:t>and be able to use the tool to calculate GHG/environmental impact of dairy livestock system in Tunisia (on project level first) to support the </a:t>
                      </a:r>
                      <a:r>
                        <a:rPr lang="en-US" sz="1200" u="none" strike="noStrike" dirty="0" smtClean="0">
                          <a:effectLst/>
                        </a:rPr>
                        <a:t>government </a:t>
                      </a:r>
                      <a:r>
                        <a:rPr lang="en-US" sz="1200" u="none" strike="noStrike" dirty="0">
                          <a:effectLst/>
                        </a:rPr>
                        <a:t>to design a sustainable dairy value chain</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1652725067"/>
                  </a:ext>
                </a:extLst>
              </a:tr>
              <a:tr h="316659">
                <a:tc>
                  <a:txBody>
                    <a:bodyPr/>
                    <a:lstStyle/>
                    <a:p>
                      <a:pPr algn="l" fontAlgn="ctr"/>
                      <a:r>
                        <a:rPr lang="en-US" sz="1200" u="none" strike="noStrike" dirty="0">
                          <a:effectLst/>
                        </a:rPr>
                        <a:t>Worku Bedeke</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smtClean="0">
                          <a:effectLst/>
                        </a:rPr>
                        <a:t>To understand </a:t>
                      </a:r>
                      <a:r>
                        <a:rPr lang="en-US" sz="1200" u="none" strike="noStrike" dirty="0">
                          <a:effectLst/>
                        </a:rPr>
                        <a:t>how to </a:t>
                      </a:r>
                      <a:r>
                        <a:rPr lang="en-US" sz="1200" u="none" strike="noStrike" dirty="0" smtClean="0">
                          <a:effectLst/>
                        </a:rPr>
                        <a:t>analyze </a:t>
                      </a:r>
                      <a:r>
                        <a:rPr lang="en-US" sz="1200" u="none" strike="noStrike" dirty="0">
                          <a:effectLst/>
                        </a:rPr>
                        <a:t>impacts of livestock production on environment through modeling</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3950966246"/>
                  </a:ext>
                </a:extLst>
              </a:tr>
              <a:tr h="351778">
                <a:tc>
                  <a:txBody>
                    <a:bodyPr/>
                    <a:lstStyle/>
                    <a:p>
                      <a:pPr algn="l" fontAlgn="ctr"/>
                      <a:r>
                        <a:rPr lang="en-US" sz="1200" u="none" strike="noStrike" dirty="0">
                          <a:effectLst/>
                        </a:rPr>
                        <a:t>Tigabie Abiro</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smtClean="0">
                          <a:effectLst/>
                        </a:rPr>
                        <a:t>To understand </a:t>
                      </a:r>
                      <a:r>
                        <a:rPr lang="en-US" sz="1200" u="none" strike="noStrike" dirty="0">
                          <a:effectLst/>
                        </a:rPr>
                        <a:t>the impacts of livestock production on environment, and how to manage those impacts and sustain the production improvement of livestock products.</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2897182330"/>
                  </a:ext>
                </a:extLst>
              </a:tr>
              <a:tr h="351778">
                <a:tc>
                  <a:txBody>
                    <a:bodyPr/>
                    <a:lstStyle/>
                    <a:p>
                      <a:pPr algn="l" fontAlgn="ctr"/>
                      <a:r>
                        <a:rPr lang="en-US" sz="1200" u="none" strike="noStrike" dirty="0">
                          <a:effectLst/>
                        </a:rPr>
                        <a:t>Aemiro Kehaliew</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ctr"/>
                      <a:r>
                        <a:rPr lang="en-US" sz="1200" u="none" strike="noStrike" dirty="0" smtClean="0">
                          <a:effectLst/>
                        </a:rPr>
                        <a:t>To understand </a:t>
                      </a:r>
                      <a:r>
                        <a:rPr lang="en-US" sz="1200" u="none" strike="noStrike" dirty="0">
                          <a:effectLst/>
                        </a:rPr>
                        <a:t>on how to model the impact of livestock production systems on the environment and thus able to measure and come up with possible mitigation options.</a:t>
                      </a:r>
                      <a:endParaRPr lang="en-US" sz="1200" b="0" i="0" u="none" strike="noStrike" dirty="0">
                        <a:solidFill>
                          <a:srgbClr val="000000"/>
                        </a:solidFill>
                        <a:effectLst/>
                        <a:latin typeface="Segoe UI" panose="020B0502040204020203" pitchFamily="34" charset="0"/>
                      </a:endParaRPr>
                    </a:p>
                  </a:txBody>
                  <a:tcPr marL="3813" marR="3813" marT="3813" marB="0" anchor="ctr"/>
                </a:tc>
                <a:extLst>
                  <a:ext uri="{0D108BD9-81ED-4DB2-BD59-A6C34878D82A}">
                    <a16:rowId xmlns:a16="http://schemas.microsoft.com/office/drawing/2014/main" val="635813916"/>
                  </a:ext>
                </a:extLst>
              </a:tr>
              <a:tr h="177704">
                <a:tc>
                  <a:txBody>
                    <a:bodyPr/>
                    <a:lstStyle/>
                    <a:p>
                      <a:pPr algn="l" fontAlgn="ctr"/>
                      <a:r>
                        <a:rPr lang="en-US" sz="1200" u="none" strike="noStrike" dirty="0">
                          <a:effectLst/>
                        </a:rPr>
                        <a:t>Tarekegn Alemu</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981187332"/>
                  </a:ext>
                </a:extLst>
              </a:tr>
              <a:tr h="177704">
                <a:tc>
                  <a:txBody>
                    <a:bodyPr/>
                    <a:lstStyle/>
                    <a:p>
                      <a:pPr algn="l" fontAlgn="ctr"/>
                      <a:r>
                        <a:rPr lang="en-US" sz="1200" u="none" strike="noStrike" dirty="0">
                          <a:effectLst/>
                        </a:rPr>
                        <a:t>Douxchamps Sabine</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97557857"/>
                  </a:ext>
                </a:extLst>
              </a:tr>
              <a:tr h="177704">
                <a:tc>
                  <a:txBody>
                    <a:bodyPr/>
                    <a:lstStyle/>
                    <a:p>
                      <a:pPr algn="l" fontAlgn="ctr"/>
                      <a:r>
                        <a:rPr lang="en-US" sz="1200" u="none" strike="noStrike" dirty="0">
                          <a:effectLst/>
                        </a:rPr>
                        <a:t>Mengistu Tesfaye Gatachew</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290781443"/>
                  </a:ext>
                </a:extLst>
              </a:tr>
              <a:tr h="177704">
                <a:tc>
                  <a:txBody>
                    <a:bodyPr/>
                    <a:lstStyle/>
                    <a:p>
                      <a:pPr algn="l" fontAlgn="ctr"/>
                      <a:r>
                        <a:rPr lang="en-US" sz="1200" u="none" strike="noStrike" dirty="0">
                          <a:effectLst/>
                        </a:rPr>
                        <a:t>Boniphace Dioniz</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1544723109"/>
                  </a:ext>
                </a:extLst>
              </a:tr>
              <a:tr h="219445">
                <a:tc>
                  <a:txBody>
                    <a:bodyPr/>
                    <a:lstStyle/>
                    <a:p>
                      <a:pPr algn="l" fontAlgn="ctr"/>
                      <a:r>
                        <a:rPr lang="en-US" sz="1200" u="none" strike="noStrike" dirty="0">
                          <a:effectLst/>
                        </a:rPr>
                        <a:t>Rubayiza Isaac</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838539973"/>
                  </a:ext>
                </a:extLst>
              </a:tr>
              <a:tr h="177704">
                <a:tc>
                  <a:txBody>
                    <a:bodyPr/>
                    <a:lstStyle/>
                    <a:p>
                      <a:pPr algn="l" fontAlgn="ctr"/>
                      <a:r>
                        <a:rPr lang="en-US" sz="1200" u="none" strike="noStrike" dirty="0">
                          <a:effectLst/>
                        </a:rPr>
                        <a:t>Wahid Marouani</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3322109646"/>
                  </a:ext>
                </a:extLst>
              </a:tr>
              <a:tr h="177704">
                <a:tc>
                  <a:txBody>
                    <a:bodyPr/>
                    <a:lstStyle/>
                    <a:p>
                      <a:pPr algn="l" fontAlgn="ctr"/>
                      <a:r>
                        <a:rPr lang="en-US" sz="1200" u="none" strike="noStrike" dirty="0">
                          <a:effectLst/>
                        </a:rPr>
                        <a:t>Jeremiah Adolf</a:t>
                      </a:r>
                      <a:endParaRPr lang="en-US" sz="1200" b="0" i="0" u="none" strike="noStrike" dirty="0">
                        <a:solidFill>
                          <a:srgbClr val="000000"/>
                        </a:solidFill>
                        <a:effectLst/>
                        <a:latin typeface="Calibri" panose="020F0502020204030204" pitchFamily="34" charset="0"/>
                      </a:endParaRPr>
                    </a:p>
                  </a:txBody>
                  <a:tcPr marL="3813" marR="3813" marT="3813" marB="0" anchor="ctr"/>
                </a:tc>
                <a:tc>
                  <a:txBody>
                    <a:bodyPr/>
                    <a:lstStyle/>
                    <a:p>
                      <a:pPr algn="l" fontAlgn="b"/>
                      <a:endParaRPr lang="en-US" sz="1200" b="0" i="0" u="none" strike="noStrike" dirty="0">
                        <a:solidFill>
                          <a:srgbClr val="FF0000"/>
                        </a:solidFill>
                        <a:effectLst/>
                        <a:latin typeface="Calibri" panose="020F0502020204030204" pitchFamily="34" charset="0"/>
                      </a:endParaRPr>
                    </a:p>
                  </a:txBody>
                  <a:tcPr marL="3813" marR="3813" marT="3813" marB="0" anchor="b"/>
                </a:tc>
                <a:extLst>
                  <a:ext uri="{0D108BD9-81ED-4DB2-BD59-A6C34878D82A}">
                    <a16:rowId xmlns:a16="http://schemas.microsoft.com/office/drawing/2014/main" val="2510803566"/>
                  </a:ext>
                </a:extLst>
              </a:tr>
            </a:tbl>
          </a:graphicData>
        </a:graphic>
      </p:graphicFrame>
      <p:sp>
        <p:nvSpPr>
          <p:cNvPr id="3" name="Title 2"/>
          <p:cNvSpPr>
            <a:spLocks noGrp="1"/>
          </p:cNvSpPr>
          <p:nvPr>
            <p:ph type="title"/>
          </p:nvPr>
        </p:nvSpPr>
        <p:spPr>
          <a:xfrm>
            <a:off x="900682" y="232519"/>
            <a:ext cx="10319657" cy="681881"/>
          </a:xfrm>
          <a:solidFill>
            <a:schemeClr val="tx2">
              <a:lumMod val="20000"/>
              <a:lumOff val="80000"/>
            </a:schemeClr>
          </a:solidFill>
        </p:spPr>
        <p:txBody>
          <a:bodyPr vert="horz" lIns="91440" tIns="45720" rIns="91440" bIns="45720" rtlCol="0" anchor="ctr">
            <a:normAutofit/>
          </a:bodyPr>
          <a:lstStyle/>
          <a:p>
            <a:pPr algn="ctr"/>
            <a:r>
              <a:rPr lang="en-US" dirty="0" smtClean="0">
                <a:solidFill>
                  <a:srgbClr val="002060"/>
                </a:solidFill>
              </a:rPr>
              <a:t>TRAINING Expectations</a:t>
            </a:r>
            <a:endParaRPr lang="en-US" dirty="0">
              <a:solidFill>
                <a:srgbClr val="002060"/>
              </a:solidFill>
            </a:endParaRPr>
          </a:p>
        </p:txBody>
      </p:sp>
    </p:spTree>
    <p:extLst>
      <p:ext uri="{BB962C8B-B14F-4D97-AF65-F5344CB8AC3E}">
        <p14:creationId xmlns:p14="http://schemas.microsoft.com/office/powerpoint/2010/main" val="41144608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to do?</a:t>
            </a:r>
            <a:endParaRPr lang="en-US" dirty="0"/>
          </a:p>
        </p:txBody>
      </p:sp>
      <p:sp>
        <p:nvSpPr>
          <p:cNvPr id="3" name="Content Placeholder 2"/>
          <p:cNvSpPr>
            <a:spLocks noGrp="1"/>
          </p:cNvSpPr>
          <p:nvPr>
            <p:ph idx="1"/>
          </p:nvPr>
        </p:nvSpPr>
        <p:spPr>
          <a:xfrm>
            <a:off x="508000" y="1244600"/>
            <a:ext cx="10845800" cy="4727264"/>
          </a:xfrm>
        </p:spPr>
        <p:txBody>
          <a:bodyPr>
            <a:normAutofit fontScale="92500" lnSpcReduction="10000"/>
          </a:bodyPr>
          <a:lstStyle/>
          <a:p>
            <a:pPr marL="0" indent="0" fontAlgn="base">
              <a:buNone/>
            </a:pPr>
            <a:r>
              <a:rPr lang="fr-FR" b="1" dirty="0" smtClean="0"/>
              <a:t>Quiz </a:t>
            </a:r>
            <a:r>
              <a:rPr lang="fr-FR" b="1" dirty="0"/>
              <a:t>2 :  </a:t>
            </a:r>
            <a:endParaRPr lang="en-US" dirty="0"/>
          </a:p>
          <a:p>
            <a:pPr marL="0" indent="0" fontAlgn="base">
              <a:buNone/>
            </a:pPr>
            <a:r>
              <a:rPr lang="fr-FR" u="sng" dirty="0">
                <a:hlinkClick r:id="rId2"/>
              </a:rPr>
              <a:t>https://</a:t>
            </a:r>
            <a:r>
              <a:rPr lang="fr-FR" u="sng" dirty="0" smtClean="0">
                <a:hlinkClick r:id="rId2"/>
              </a:rPr>
              <a:t>forms.office.com/Pages/ResponsePage.aspx?id=AA76ahT6t0CKLiKn-MNX1aE1vfzSBf5GkjzzKvqgj8ZUMDJNTk0xQU9JRDlDRTJNM1lGREMxWDVSWS4u</a:t>
            </a:r>
            <a:r>
              <a:rPr lang="fr-FR" dirty="0"/>
              <a:t/>
            </a:r>
            <a:br>
              <a:rPr lang="fr-FR" dirty="0"/>
            </a:br>
            <a:endParaRPr lang="en-US" dirty="0"/>
          </a:p>
          <a:p>
            <a:pPr marL="0" indent="0" fontAlgn="base">
              <a:buNone/>
            </a:pPr>
            <a:r>
              <a:rPr lang="fr-FR" b="1" dirty="0"/>
              <a:t>Assignement 2 :</a:t>
            </a:r>
            <a:endParaRPr lang="en-US" dirty="0"/>
          </a:p>
          <a:p>
            <a:pPr marL="0" indent="0" fontAlgn="base">
              <a:buNone/>
            </a:pPr>
            <a:r>
              <a:rPr lang="fr-FR" u="sng" dirty="0">
                <a:hlinkClick r:id="rId3"/>
              </a:rPr>
              <a:t>https://form.jotform.com/201691661229052</a:t>
            </a:r>
            <a:endParaRPr lang="en-US" dirty="0"/>
          </a:p>
          <a:p>
            <a:pPr marL="0" indent="0" fontAlgn="base">
              <a:buNone/>
            </a:pPr>
            <a:r>
              <a:rPr lang="fr-FR" dirty="0"/>
              <a:t> </a:t>
            </a:r>
            <a:endParaRPr lang="en-US" dirty="0"/>
          </a:p>
          <a:p>
            <a:pPr marL="0" indent="0" fontAlgn="base">
              <a:buNone/>
            </a:pPr>
            <a:r>
              <a:rPr lang="en-US" dirty="0"/>
              <a:t> </a:t>
            </a:r>
            <a:r>
              <a:rPr lang="en-US" dirty="0" smtClean="0"/>
              <a:t>Deadline </a:t>
            </a:r>
            <a:r>
              <a:rPr lang="en-US" dirty="0"/>
              <a:t>for Assignment 2 is tomorrow </a:t>
            </a:r>
            <a:r>
              <a:rPr lang="en-US" b="1" dirty="0"/>
              <a:t>13:00hrs GMT.</a:t>
            </a:r>
            <a:endParaRPr lang="en-US" dirty="0"/>
          </a:p>
          <a:p>
            <a:pPr marL="0" indent="0" fontAlgn="base">
              <a:buNone/>
            </a:pPr>
            <a:endParaRPr lang="en-US" dirty="0"/>
          </a:p>
          <a:p>
            <a:pPr marL="0" indent="0" fontAlgn="base">
              <a:buNone/>
            </a:pPr>
            <a:r>
              <a:rPr lang="en-US" dirty="0" smtClean="0"/>
              <a:t>You </a:t>
            </a:r>
            <a:r>
              <a:rPr lang="en-US" dirty="0"/>
              <a:t>access Rein, Emmanuel and Jess using this email </a:t>
            </a:r>
            <a:r>
              <a:rPr lang="en-US" u="sng" dirty="0">
                <a:hlinkClick r:id="rId4"/>
              </a:rPr>
              <a:t>Cleaned@cgiar.org</a:t>
            </a:r>
            <a:r>
              <a:rPr lang="en-US" dirty="0"/>
              <a:t>  between 15:00Hrs - 17:00Hrs today and between 08:00hrs and 11:00Hrs tomorrow</a:t>
            </a:r>
            <a:r>
              <a:rPr lang="en-US" dirty="0" smtClean="0"/>
              <a:t>.</a:t>
            </a:r>
            <a:r>
              <a:rPr lang="en-US" dirty="0"/>
              <a:t> </a:t>
            </a:r>
          </a:p>
          <a:p>
            <a:pPr fontAlgn="base"/>
            <a:endParaRPr lang="en-US" dirty="0" smtClean="0"/>
          </a:p>
          <a:p>
            <a:pPr marL="0" indent="0" fontAlgn="base">
              <a:buNone/>
            </a:pPr>
            <a:r>
              <a:rPr lang="en-US" dirty="0" smtClean="0"/>
              <a:t>Looking </a:t>
            </a:r>
            <a:r>
              <a:rPr lang="en-US" dirty="0"/>
              <a:t>forward to seeing you all again on Friday morning.</a:t>
            </a:r>
          </a:p>
          <a:p>
            <a:endParaRPr lang="en-US" dirty="0"/>
          </a:p>
        </p:txBody>
      </p:sp>
    </p:spTree>
    <p:extLst>
      <p:ext uri="{BB962C8B-B14F-4D97-AF65-F5344CB8AC3E}">
        <p14:creationId xmlns:p14="http://schemas.microsoft.com/office/powerpoint/2010/main" val="1997054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537" y="2744329"/>
            <a:ext cx="5654138" cy="1292833"/>
          </a:xfrm>
        </p:spPr>
        <p:txBody>
          <a:bodyPr/>
          <a:lstStyle/>
          <a:p>
            <a:r>
              <a:rPr lang="en-US" dirty="0" smtClean="0"/>
              <a:t>Thank you!</a:t>
            </a:r>
            <a:endParaRPr lang="en-US" dirty="0"/>
          </a:p>
        </p:txBody>
      </p:sp>
    </p:spTree>
    <p:extLst>
      <p:ext uri="{BB962C8B-B14F-4D97-AF65-F5344CB8AC3E}">
        <p14:creationId xmlns:p14="http://schemas.microsoft.com/office/powerpoint/2010/main" val="867694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A685E2-C238-440D-8866-283ADBBCFA3E}"/>
              </a:ext>
            </a:extLst>
          </p:cNvPr>
          <p:cNvSpPr/>
          <p:nvPr/>
        </p:nvSpPr>
        <p:spPr>
          <a:xfrm>
            <a:off x="0" y="0"/>
            <a:ext cx="402336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B86734A-0CFE-47BC-ACCD-8FEBD66D0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736" y="2019655"/>
            <a:ext cx="2181085" cy="2625172"/>
          </a:xfrm>
          <a:prstGeom prst="rect">
            <a:avLst/>
          </a:prstGeom>
        </p:spPr>
      </p:pic>
      <p:sp>
        <p:nvSpPr>
          <p:cNvPr id="2" name="Rectangle 1">
            <a:extLst>
              <a:ext uri="{FF2B5EF4-FFF2-40B4-BE49-F238E27FC236}">
                <a16:creationId xmlns:a16="http://schemas.microsoft.com/office/drawing/2014/main" id="{E821DE09-5F91-4A57-A18A-FB9A9E1B4AFC}"/>
              </a:ext>
            </a:extLst>
          </p:cNvPr>
          <p:cNvSpPr/>
          <p:nvPr/>
        </p:nvSpPr>
        <p:spPr>
          <a:xfrm>
            <a:off x="2683146" y="2602119"/>
            <a:ext cx="3192092" cy="1569660"/>
          </a:xfrm>
          <a:prstGeom prst="rect">
            <a:avLst/>
          </a:prstGeom>
        </p:spPr>
        <p:txBody>
          <a:bodyPr wrap="none">
            <a:spAutoFit/>
          </a:bodyPr>
          <a:lstStyle/>
          <a:p>
            <a:r>
              <a:rPr lang="en-US" sz="9600" dirty="0">
                <a:solidFill>
                  <a:schemeClr val="bg1"/>
                </a:solidFill>
              </a:rPr>
              <a:t>Re</a:t>
            </a:r>
            <a:r>
              <a:rPr lang="en-US" sz="9600" dirty="0">
                <a:solidFill>
                  <a:schemeClr val="tx1">
                    <a:lumMod val="75000"/>
                    <a:lumOff val="25000"/>
                  </a:schemeClr>
                </a:solidFill>
              </a:rPr>
              <a:t>cap</a:t>
            </a:r>
            <a:endParaRPr lang="en-GB" sz="4000" dirty="0">
              <a:solidFill>
                <a:schemeClr val="tx1">
                  <a:lumMod val="75000"/>
                  <a:lumOff val="25000"/>
                </a:schemeClr>
              </a:solidFill>
            </a:endParaRPr>
          </a:p>
        </p:txBody>
      </p:sp>
    </p:spTree>
    <p:extLst>
      <p:ext uri="{BB962C8B-B14F-4D97-AF65-F5344CB8AC3E}">
        <p14:creationId xmlns:p14="http://schemas.microsoft.com/office/powerpoint/2010/main" val="3321717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Present Assignment 1</a:t>
            </a:r>
            <a:endParaRPr lang="en-US" dirty="0"/>
          </a:p>
        </p:txBody>
      </p:sp>
    </p:spTree>
    <p:extLst>
      <p:ext uri="{BB962C8B-B14F-4D97-AF65-F5344CB8AC3E}">
        <p14:creationId xmlns:p14="http://schemas.microsoft.com/office/powerpoint/2010/main" val="862413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Learning outcomes day 2</a:t>
            </a:r>
            <a:endParaRPr lang="en-US" dirty="0"/>
          </a:p>
        </p:txBody>
      </p:sp>
      <p:sp>
        <p:nvSpPr>
          <p:cNvPr id="6" name="Content Placeholder 5"/>
          <p:cNvSpPr>
            <a:spLocks noGrp="1"/>
          </p:cNvSpPr>
          <p:nvPr>
            <p:ph idx="1"/>
          </p:nvPr>
        </p:nvSpPr>
        <p:spPr/>
        <p:txBody>
          <a:bodyPr>
            <a:normAutofit/>
          </a:bodyPr>
          <a:lstStyle/>
          <a:p>
            <a:r>
              <a:rPr lang="en-US" dirty="0" smtClean="0">
                <a:solidFill>
                  <a:srgbClr val="C00000"/>
                </a:solidFill>
              </a:rPr>
              <a:t>Identify </a:t>
            </a:r>
            <a:r>
              <a:rPr lang="en-US" dirty="0"/>
              <a:t>the data needed and navigate the  INPUT section in CLEANED for a livestock </a:t>
            </a:r>
            <a:r>
              <a:rPr lang="en-US" dirty="0" smtClean="0"/>
              <a:t>enterprise</a:t>
            </a:r>
          </a:p>
          <a:p>
            <a:endParaRPr lang="en-US" dirty="0"/>
          </a:p>
          <a:p>
            <a:r>
              <a:rPr lang="en-US" dirty="0">
                <a:solidFill>
                  <a:srgbClr val="C00000"/>
                </a:solidFill>
              </a:rPr>
              <a:t>Compare </a:t>
            </a:r>
            <a:r>
              <a:rPr lang="en-US" dirty="0"/>
              <a:t>different data sources that can be used as input data for cleaned</a:t>
            </a:r>
          </a:p>
          <a:p>
            <a:endParaRPr lang="en-US" dirty="0"/>
          </a:p>
          <a:p>
            <a:r>
              <a:rPr lang="en-US" dirty="0">
                <a:solidFill>
                  <a:srgbClr val="C00000"/>
                </a:solidFill>
              </a:rPr>
              <a:t>Calculate</a:t>
            </a:r>
            <a:r>
              <a:rPr lang="en-US" dirty="0" smtClean="0"/>
              <a:t> </a:t>
            </a:r>
            <a:r>
              <a:rPr lang="en-US" dirty="0"/>
              <a:t>the data needed for input for CLEANED</a:t>
            </a:r>
            <a:r>
              <a:rPr lang="en-US" dirty="0">
                <a:solidFill>
                  <a:srgbClr val="000000"/>
                </a:solidFill>
                <a:latin typeface="Calibri" panose="020F0502020204030204" pitchFamily="34" charset="0"/>
              </a:rPr>
              <a:t/>
            </a:r>
            <a:br>
              <a:rPr lang="en-US" dirty="0">
                <a:solidFill>
                  <a:srgbClr val="000000"/>
                </a:solidFill>
                <a:latin typeface="Calibri" panose="020F0502020204030204" pitchFamily="34" charset="0"/>
              </a:rPr>
            </a:br>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6992557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2023" y="2444937"/>
            <a:ext cx="5614069" cy="1692794"/>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dirty="0">
              <a:latin typeface="+mj-lt"/>
              <a:ea typeface="+mj-ea"/>
              <a:cs typeface="+mj-cs"/>
            </a:endParaRPr>
          </a:p>
        </p:txBody>
      </p:sp>
      <p:sp>
        <p:nvSpPr>
          <p:cNvPr id="6" name="Slide Number Placeholder 5">
            <a:extLst>
              <a:ext uri="{FF2B5EF4-FFF2-40B4-BE49-F238E27FC236}">
                <a16:creationId xmlns:a16="http://schemas.microsoft.com/office/drawing/2014/main" id="{AE8FF007-3724-4262-B15F-71A8EA13AB3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8</a:t>
            </a:fld>
            <a:endParaRPr lang="en-US" dirty="0"/>
          </a:p>
        </p:txBody>
      </p:sp>
      <p:sp>
        <p:nvSpPr>
          <p:cNvPr id="2" name="Title 1"/>
          <p:cNvSpPr>
            <a:spLocks noGrp="1"/>
          </p:cNvSpPr>
          <p:nvPr>
            <p:ph type="title"/>
          </p:nvPr>
        </p:nvSpPr>
        <p:spPr/>
        <p:txBody>
          <a:bodyPr>
            <a:normAutofit fontScale="90000"/>
          </a:bodyPr>
          <a:lstStyle/>
          <a:p>
            <a:r>
              <a:rPr lang="en-US" dirty="0"/>
              <a:t>The livestock enterprise</a:t>
            </a:r>
            <a:br>
              <a:rPr lang="en-US" dirty="0"/>
            </a:br>
            <a:endParaRPr lang="en-US" dirty="0"/>
          </a:p>
        </p:txBody>
      </p:sp>
    </p:spTree>
    <p:extLst>
      <p:ext uri="{BB962C8B-B14F-4D97-AF65-F5344CB8AC3E}">
        <p14:creationId xmlns:p14="http://schemas.microsoft.com/office/powerpoint/2010/main" val="3323988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Livestock Systems/Enterprise/Farm</a:t>
            </a:r>
            <a:endParaRPr lang="en-US" dirty="0"/>
          </a:p>
        </p:txBody>
      </p:sp>
      <p:pic>
        <p:nvPicPr>
          <p:cNvPr id="4" name="Content Placeholder 3"/>
          <p:cNvPicPr>
            <a:picLocks noGrp="1" noChangeAspect="1"/>
          </p:cNvPicPr>
          <p:nvPr>
            <p:ph idx="1"/>
          </p:nvPr>
        </p:nvPicPr>
        <p:blipFill>
          <a:blip r:embed="rId2"/>
          <a:stretch>
            <a:fillRect/>
          </a:stretch>
        </p:blipFill>
        <p:spPr>
          <a:xfrm>
            <a:off x="802688" y="946585"/>
            <a:ext cx="7861021" cy="5444660"/>
          </a:xfrm>
          <a:prstGeom prst="rect">
            <a:avLst/>
          </a:prstGeom>
        </p:spPr>
      </p:pic>
    </p:spTree>
    <p:extLst>
      <p:ext uri="{BB962C8B-B14F-4D97-AF65-F5344CB8AC3E}">
        <p14:creationId xmlns:p14="http://schemas.microsoft.com/office/powerpoint/2010/main" val="1446838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Alliance Theme">
  <a:themeElements>
    <a:clrScheme name="Custom 2">
      <a:dk1>
        <a:srgbClr val="3B3838"/>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400" dirty="0" err="1" smtClean="0">
            <a:solidFill>
              <a:srgbClr val="3B3838"/>
            </a:solidFill>
          </a:defRPr>
        </a:defPPr>
      </a:lstStyle>
    </a:txDef>
  </a:objectDefaults>
  <a:extraClrSchemeLst/>
  <a:extLst>
    <a:ext uri="{05A4C25C-085E-4340-85A3-A5531E510DB2}">
      <thm15:themeFamily xmlns:thm15="http://schemas.microsoft.com/office/thememl/2012/main" name="Alliance_template_new master" id="{1353E131-414F-4C59-A2B3-F6C621ECF13B}" vid="{B68305C8-F722-4292-8F3D-9A822FB12D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EAC31A130FB243A299732FB16D3406" ma:contentTypeVersion="4" ma:contentTypeDescription="Create a new document." ma:contentTypeScope="" ma:versionID="8ebb95a6a2fcea7bdfa161904c946c6c">
  <xsd:schema xmlns:xsd="http://www.w3.org/2001/XMLSchema" xmlns:xs="http://www.w3.org/2001/XMLSchema" xmlns:p="http://schemas.microsoft.com/office/2006/metadata/properties" xmlns:ns2="1e0c6494-4752-4cd3-a9cd-d8e65fbba871" targetNamespace="http://schemas.microsoft.com/office/2006/metadata/properties" ma:root="true" ma:fieldsID="2e0876a8381e027ca846f0f113dee3f8" ns2:_="">
    <xsd:import namespace="1e0c6494-4752-4cd3-a9cd-d8e65fbba8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c6494-4752-4cd3-a9cd-d8e65fbba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AAEBF6-E685-49FF-AB83-160D553D290F}">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 ds:uri="http://schemas.microsoft.com/office/infopath/2007/PartnerControls"/>
    <ds:schemaRef ds:uri="1e0c6494-4752-4cd3-a9cd-d8e65fbba871"/>
    <ds:schemaRef ds:uri="http://www.w3.org/XML/1998/namespace"/>
    <ds:schemaRef ds:uri="http://purl.org/dc/dcmitype/"/>
  </ds:schemaRefs>
</ds:datastoreItem>
</file>

<file path=customXml/itemProps2.xml><?xml version="1.0" encoding="utf-8"?>
<ds:datastoreItem xmlns:ds="http://schemas.openxmlformats.org/officeDocument/2006/customXml" ds:itemID="{55002511-2067-49F3-BAA7-148B1E98F0BC}">
  <ds:schemaRefs>
    <ds:schemaRef ds:uri="http://schemas.microsoft.com/sharepoint/v3/contenttype/forms"/>
  </ds:schemaRefs>
</ds:datastoreItem>
</file>

<file path=customXml/itemProps3.xml><?xml version="1.0" encoding="utf-8"?>
<ds:datastoreItem xmlns:ds="http://schemas.openxmlformats.org/officeDocument/2006/customXml" ds:itemID="{285F9451-192B-4295-BA8B-5C340BCE1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0c6494-4752-4cd3-a9cd-d8e65fbba8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Alliance_template_new master 22April</Template>
  <TotalTime>10290</TotalTime>
  <Words>2046</Words>
  <Application>Microsoft Office PowerPoint</Application>
  <PresentationFormat>Widescreen</PresentationFormat>
  <Paragraphs>328</Paragraphs>
  <Slides>41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Roboto</vt:lpstr>
      <vt:lpstr>Segoe UI</vt:lpstr>
      <vt:lpstr>Times New Roman</vt:lpstr>
      <vt:lpstr>Alliance Theme</vt:lpstr>
      <vt:lpstr>CLEANED – Virtual Training   22nd /06/2020 – 03rd /07/2020</vt:lpstr>
      <vt:lpstr>PowerPoint Presentation</vt:lpstr>
      <vt:lpstr>LIST OF ALL PARTICIPANTS</vt:lpstr>
      <vt:lpstr>TRAINING Expectations</vt:lpstr>
      <vt:lpstr>PowerPoint Presentation</vt:lpstr>
      <vt:lpstr>Present Assignment 1</vt:lpstr>
      <vt:lpstr>Learning outcomes day 2</vt:lpstr>
      <vt:lpstr>The livestock enterprise </vt:lpstr>
      <vt:lpstr>Livestock Systems/Enterprise/Farm</vt:lpstr>
      <vt:lpstr>Smallholder dairy farm Tanzania </vt:lpstr>
      <vt:lpstr>The case study farm</vt:lpstr>
      <vt:lpstr>Breakout session 1</vt:lpstr>
      <vt:lpstr>Hands on with the tool </vt:lpstr>
      <vt:lpstr>PowerPoint Presentation</vt:lpstr>
      <vt:lpstr>PowerPoint Presentation</vt:lpstr>
      <vt:lpstr>Agroecology</vt:lpstr>
      <vt:lpstr>PowerPoint Presentation</vt:lpstr>
      <vt:lpstr>Livestock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session 2</vt:lpstr>
      <vt:lpstr>Feeding</vt:lpstr>
      <vt:lpstr>PowerPoint Presentation</vt:lpstr>
      <vt:lpstr>PowerPoint Presentation</vt:lpstr>
      <vt:lpstr>PowerPoint Presentation</vt:lpstr>
      <vt:lpstr>Feed Production</vt:lpstr>
      <vt:lpstr>PowerPoint Presentation</vt:lpstr>
      <vt:lpstr>PowerPoint Presentation</vt:lpstr>
      <vt:lpstr>PowerPoint Presentation</vt:lpstr>
      <vt:lpstr>PowerPoint Presentation</vt:lpstr>
      <vt:lpstr>PowerPoint Presentation</vt:lpstr>
      <vt:lpstr>Quiz 2</vt:lpstr>
      <vt:lpstr>Assignment 2 </vt:lpstr>
      <vt:lpstr>Pre-recorded material</vt:lpstr>
      <vt:lpstr>Recap on what to do?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 (max 4 lines)</dc:title>
  <dc:creator>Capozio, Nora (Bioversity)</dc:creator>
  <cp:lastModifiedBy>Mukiri, Jessica (Alliance Bioversity-CIAT)</cp:lastModifiedBy>
  <cp:revision>45</cp:revision>
  <cp:lastPrinted>2020-06-24T05:23:56Z</cp:lastPrinted>
  <dcterms:created xsi:type="dcterms:W3CDTF">2019-04-23T13:06:02Z</dcterms:created>
  <dcterms:modified xsi:type="dcterms:W3CDTF">2020-06-24T19:12:26Z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0x010100C2EAC31A130FB243A299732FB16D3406</vt:lpwstr>
  </property>
</Properties>
</file>